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8" r:id="rId3"/>
    <p:sldId id="266" r:id="rId4"/>
    <p:sldId id="269" r:id="rId5"/>
    <p:sldId id="265" r:id="rId6"/>
    <p:sldId id="270" r:id="rId7"/>
    <p:sldId id="257" r:id="rId8"/>
    <p:sldId id="259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CAF"/>
    <a:srgbClr val="0F566F"/>
    <a:srgbClr val="B80000"/>
    <a:srgbClr val="1C6A45"/>
    <a:srgbClr val="06356E"/>
    <a:srgbClr val="052A57"/>
    <a:srgbClr val="37460E"/>
    <a:srgbClr val="24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iaei\Desktop\VC_Reps\MIS126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iaei\Desktop\VC_Reps\MIS1274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iaei\Desktop\VC_Reps\MIS126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iaei\Desktop\VC_Reps\MIS1269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iaei\Desktop\VC_Reps\MIS1269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ziaei\Desktop\VC_Reps\MIS127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آمار</a:t>
            </a:r>
            <a:r>
              <a:rPr lang="fa-IR" sz="2400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تعداد متقاضيان</a:t>
            </a:r>
            <a:r>
              <a:rPr lang="fa-IR" sz="2400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(نفر)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39770734995341428"/>
          <c:y val="2.32271868105965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MIS1263!$D$2</c:f>
              <c:strCache>
                <c:ptCount val="1"/>
                <c:pt idx="0">
                  <c:v>تعداد فرزند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ايلام</c:v>
                </c:pt>
                <c:pt idx="3">
                  <c:v>خراسان جنوبي</c:v>
                </c:pt>
                <c:pt idx="4">
                  <c:v>كهكيلويه و بويراحمد</c:v>
                </c:pt>
                <c:pt idx="5">
                  <c:v>هرمزگان</c:v>
                </c:pt>
                <c:pt idx="6">
                  <c:v>خراسان شمالي</c:v>
                </c:pt>
                <c:pt idx="7">
                  <c:v>بوشهر</c:v>
                </c:pt>
                <c:pt idx="8">
                  <c:v>اردبيل</c:v>
                </c:pt>
                <c:pt idx="9">
                  <c:v>يزد</c:v>
                </c:pt>
                <c:pt idx="10">
                  <c:v>زنجان</c:v>
                </c:pt>
                <c:pt idx="11">
                  <c:v>چهارمحال و بختياري</c:v>
                </c:pt>
                <c:pt idx="12">
                  <c:v>مركزي</c:v>
                </c:pt>
                <c:pt idx="13">
                  <c:v>قزوين</c:v>
                </c:pt>
                <c:pt idx="14">
                  <c:v>قم</c:v>
                </c:pt>
                <c:pt idx="15">
                  <c:v>گيلان</c:v>
                </c:pt>
                <c:pt idx="16">
                  <c:v>كردستان</c:v>
                </c:pt>
                <c:pt idx="17">
                  <c:v>گلستان</c:v>
                </c:pt>
                <c:pt idx="18">
                  <c:v>همدان</c:v>
                </c:pt>
                <c:pt idx="19">
                  <c:v>البرز</c:v>
                </c:pt>
                <c:pt idx="20">
                  <c:v>كرمانشاه</c:v>
                </c:pt>
                <c:pt idx="21">
                  <c:v>مازندران</c:v>
                </c:pt>
                <c:pt idx="22">
                  <c:v>لرستان</c:v>
                </c:pt>
                <c:pt idx="23">
                  <c:v>كرمان</c:v>
                </c:pt>
                <c:pt idx="24">
                  <c:v>آذربايجان شرقي</c:v>
                </c:pt>
                <c:pt idx="25">
                  <c:v>آذربايجان غربي</c:v>
                </c:pt>
                <c:pt idx="26">
                  <c:v>فارس</c:v>
                </c:pt>
                <c:pt idx="27">
                  <c:v>اصفهان</c:v>
                </c:pt>
                <c:pt idx="28">
                  <c:v>خراسان رضوي</c:v>
                </c:pt>
                <c:pt idx="29">
                  <c:v>خوزستان</c:v>
                </c:pt>
                <c:pt idx="30">
                  <c:v>تهران</c:v>
                </c:pt>
              </c:strCache>
            </c:strRef>
          </c:cat>
          <c:val>
            <c:numRef>
              <c:f>'MIS1263'!$D$3:$D$33</c:f>
              <c:numCache>
                <c:formatCode>General</c:formatCode>
                <c:ptCount val="31"/>
                <c:pt idx="0">
                  <c:v>263</c:v>
                </c:pt>
                <c:pt idx="1">
                  <c:v>3035</c:v>
                </c:pt>
                <c:pt idx="2">
                  <c:v>4134</c:v>
                </c:pt>
                <c:pt idx="3">
                  <c:v>3493</c:v>
                </c:pt>
                <c:pt idx="4">
                  <c:v>4534</c:v>
                </c:pt>
                <c:pt idx="5">
                  <c:v>4648</c:v>
                </c:pt>
                <c:pt idx="6">
                  <c:v>4672</c:v>
                </c:pt>
                <c:pt idx="7">
                  <c:v>4795</c:v>
                </c:pt>
                <c:pt idx="8">
                  <c:v>6107</c:v>
                </c:pt>
                <c:pt idx="9">
                  <c:v>5222</c:v>
                </c:pt>
                <c:pt idx="10">
                  <c:v>5622</c:v>
                </c:pt>
                <c:pt idx="11">
                  <c:v>5483</c:v>
                </c:pt>
                <c:pt idx="12">
                  <c:v>6755</c:v>
                </c:pt>
                <c:pt idx="13">
                  <c:v>6564</c:v>
                </c:pt>
                <c:pt idx="14">
                  <c:v>5752</c:v>
                </c:pt>
                <c:pt idx="15">
                  <c:v>8925</c:v>
                </c:pt>
                <c:pt idx="16">
                  <c:v>7517</c:v>
                </c:pt>
                <c:pt idx="17">
                  <c:v>6741</c:v>
                </c:pt>
                <c:pt idx="18">
                  <c:v>8200</c:v>
                </c:pt>
                <c:pt idx="19">
                  <c:v>10055</c:v>
                </c:pt>
                <c:pt idx="20">
                  <c:v>9916</c:v>
                </c:pt>
                <c:pt idx="21">
                  <c:v>11613</c:v>
                </c:pt>
                <c:pt idx="22">
                  <c:v>10128</c:v>
                </c:pt>
                <c:pt idx="23">
                  <c:v>13236</c:v>
                </c:pt>
                <c:pt idx="24">
                  <c:v>16280</c:v>
                </c:pt>
                <c:pt idx="25">
                  <c:v>15099</c:v>
                </c:pt>
                <c:pt idx="26">
                  <c:v>20005</c:v>
                </c:pt>
                <c:pt idx="27">
                  <c:v>21812</c:v>
                </c:pt>
                <c:pt idx="28">
                  <c:v>24740</c:v>
                </c:pt>
                <c:pt idx="29">
                  <c:v>24176</c:v>
                </c:pt>
                <c:pt idx="30">
                  <c:v>44962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56-4A13-8B89-72BB4312EE8C}"/>
            </c:ext>
          </c:extLst>
        </c:ser>
        <c:ser>
          <c:idx val="1"/>
          <c:order val="1"/>
          <c:tx>
            <c:strRef>
              <c:f>MIS1263!$F$2</c:f>
              <c:strCache>
                <c:ptCount val="1"/>
                <c:pt idx="0">
                  <c:v>تعداد فرزند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ايلام</c:v>
                </c:pt>
                <c:pt idx="3">
                  <c:v>خراسان جنوبي</c:v>
                </c:pt>
                <c:pt idx="4">
                  <c:v>كهكيلويه و بويراحمد</c:v>
                </c:pt>
                <c:pt idx="5">
                  <c:v>هرمزگان</c:v>
                </c:pt>
                <c:pt idx="6">
                  <c:v>خراسان شمالي</c:v>
                </c:pt>
                <c:pt idx="7">
                  <c:v>بوشهر</c:v>
                </c:pt>
                <c:pt idx="8">
                  <c:v>اردبيل</c:v>
                </c:pt>
                <c:pt idx="9">
                  <c:v>يزد</c:v>
                </c:pt>
                <c:pt idx="10">
                  <c:v>زنجان</c:v>
                </c:pt>
                <c:pt idx="11">
                  <c:v>چهارمحال و بختياري</c:v>
                </c:pt>
                <c:pt idx="12">
                  <c:v>مركزي</c:v>
                </c:pt>
                <c:pt idx="13">
                  <c:v>قزوين</c:v>
                </c:pt>
                <c:pt idx="14">
                  <c:v>قم</c:v>
                </c:pt>
                <c:pt idx="15">
                  <c:v>گيلان</c:v>
                </c:pt>
                <c:pt idx="16">
                  <c:v>كردستان</c:v>
                </c:pt>
                <c:pt idx="17">
                  <c:v>گلستان</c:v>
                </c:pt>
                <c:pt idx="18">
                  <c:v>همدان</c:v>
                </c:pt>
                <c:pt idx="19">
                  <c:v>البرز</c:v>
                </c:pt>
                <c:pt idx="20">
                  <c:v>كرمانشاه</c:v>
                </c:pt>
                <c:pt idx="21">
                  <c:v>مازندران</c:v>
                </c:pt>
                <c:pt idx="22">
                  <c:v>لرستان</c:v>
                </c:pt>
                <c:pt idx="23">
                  <c:v>كرمان</c:v>
                </c:pt>
                <c:pt idx="24">
                  <c:v>آذربايجان شرقي</c:v>
                </c:pt>
                <c:pt idx="25">
                  <c:v>آذربايجان غربي</c:v>
                </c:pt>
                <c:pt idx="26">
                  <c:v>فارس</c:v>
                </c:pt>
                <c:pt idx="27">
                  <c:v>اصفهان</c:v>
                </c:pt>
                <c:pt idx="28">
                  <c:v>خراسان رضوي</c:v>
                </c:pt>
                <c:pt idx="29">
                  <c:v>خوزستان</c:v>
                </c:pt>
                <c:pt idx="30">
                  <c:v>تهران</c:v>
                </c:pt>
              </c:strCache>
            </c:strRef>
          </c:cat>
          <c:val>
            <c:numRef>
              <c:f>'MIS1263'!$F$3:$F$33</c:f>
              <c:numCache>
                <c:formatCode>General</c:formatCode>
                <c:ptCount val="31"/>
                <c:pt idx="0">
                  <c:v>247</c:v>
                </c:pt>
                <c:pt idx="1">
                  <c:v>3537</c:v>
                </c:pt>
                <c:pt idx="2">
                  <c:v>4277</c:v>
                </c:pt>
                <c:pt idx="3">
                  <c:v>4292</c:v>
                </c:pt>
                <c:pt idx="4">
                  <c:v>5034</c:v>
                </c:pt>
                <c:pt idx="5">
                  <c:v>5731</c:v>
                </c:pt>
                <c:pt idx="6">
                  <c:v>5886</c:v>
                </c:pt>
                <c:pt idx="7">
                  <c:v>6007</c:v>
                </c:pt>
                <c:pt idx="8">
                  <c:v>7142</c:v>
                </c:pt>
                <c:pt idx="9">
                  <c:v>6718</c:v>
                </c:pt>
                <c:pt idx="10">
                  <c:v>7013</c:v>
                </c:pt>
                <c:pt idx="11">
                  <c:v>6456</c:v>
                </c:pt>
                <c:pt idx="12">
                  <c:v>7800</c:v>
                </c:pt>
                <c:pt idx="13">
                  <c:v>7716</c:v>
                </c:pt>
                <c:pt idx="14">
                  <c:v>7489</c:v>
                </c:pt>
                <c:pt idx="15">
                  <c:v>8097</c:v>
                </c:pt>
                <c:pt idx="16">
                  <c:v>8891</c:v>
                </c:pt>
                <c:pt idx="17">
                  <c:v>8451</c:v>
                </c:pt>
                <c:pt idx="18">
                  <c:v>10292</c:v>
                </c:pt>
                <c:pt idx="19">
                  <c:v>10964</c:v>
                </c:pt>
                <c:pt idx="20">
                  <c:v>10778</c:v>
                </c:pt>
                <c:pt idx="21">
                  <c:v>12841</c:v>
                </c:pt>
                <c:pt idx="22">
                  <c:v>12263</c:v>
                </c:pt>
                <c:pt idx="23">
                  <c:v>16251</c:v>
                </c:pt>
                <c:pt idx="24">
                  <c:v>19888</c:v>
                </c:pt>
                <c:pt idx="25">
                  <c:v>20074</c:v>
                </c:pt>
                <c:pt idx="26">
                  <c:v>24548</c:v>
                </c:pt>
                <c:pt idx="27">
                  <c:v>25505</c:v>
                </c:pt>
                <c:pt idx="28">
                  <c:v>32577</c:v>
                </c:pt>
                <c:pt idx="29">
                  <c:v>29657</c:v>
                </c:pt>
                <c:pt idx="30">
                  <c:v>49418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56-4A13-8B89-72BB4312EE8C}"/>
            </c:ext>
          </c:extLst>
        </c:ser>
        <c:ser>
          <c:idx val="2"/>
          <c:order val="2"/>
          <c:tx>
            <c:strRef>
              <c:f>MIS1263!$H$2</c:f>
              <c:strCache>
                <c:ptCount val="1"/>
                <c:pt idx="0">
                  <c:v>تعداد فرزند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ايلام</c:v>
                </c:pt>
                <c:pt idx="3">
                  <c:v>خراسان جنوبي</c:v>
                </c:pt>
                <c:pt idx="4">
                  <c:v>كهكيلويه و بويراحمد</c:v>
                </c:pt>
                <c:pt idx="5">
                  <c:v>هرمزگان</c:v>
                </c:pt>
                <c:pt idx="6">
                  <c:v>خراسان شمالي</c:v>
                </c:pt>
                <c:pt idx="7">
                  <c:v>بوشهر</c:v>
                </c:pt>
                <c:pt idx="8">
                  <c:v>اردبيل</c:v>
                </c:pt>
                <c:pt idx="9">
                  <c:v>يزد</c:v>
                </c:pt>
                <c:pt idx="10">
                  <c:v>زنجان</c:v>
                </c:pt>
                <c:pt idx="11">
                  <c:v>چهارمحال و بختياري</c:v>
                </c:pt>
                <c:pt idx="12">
                  <c:v>مركزي</c:v>
                </c:pt>
                <c:pt idx="13">
                  <c:v>قزوين</c:v>
                </c:pt>
                <c:pt idx="14">
                  <c:v>قم</c:v>
                </c:pt>
                <c:pt idx="15">
                  <c:v>گيلان</c:v>
                </c:pt>
                <c:pt idx="16">
                  <c:v>كردستان</c:v>
                </c:pt>
                <c:pt idx="17">
                  <c:v>گلستان</c:v>
                </c:pt>
                <c:pt idx="18">
                  <c:v>همدان</c:v>
                </c:pt>
                <c:pt idx="19">
                  <c:v>البرز</c:v>
                </c:pt>
                <c:pt idx="20">
                  <c:v>كرمانشاه</c:v>
                </c:pt>
                <c:pt idx="21">
                  <c:v>مازندران</c:v>
                </c:pt>
                <c:pt idx="22">
                  <c:v>لرستان</c:v>
                </c:pt>
                <c:pt idx="23">
                  <c:v>كرمان</c:v>
                </c:pt>
                <c:pt idx="24">
                  <c:v>آذربايجان شرقي</c:v>
                </c:pt>
                <c:pt idx="25">
                  <c:v>آذربايجان غربي</c:v>
                </c:pt>
                <c:pt idx="26">
                  <c:v>فارس</c:v>
                </c:pt>
                <c:pt idx="27">
                  <c:v>اصفهان</c:v>
                </c:pt>
                <c:pt idx="28">
                  <c:v>خراسان رضوي</c:v>
                </c:pt>
                <c:pt idx="29">
                  <c:v>خوزستان</c:v>
                </c:pt>
                <c:pt idx="30">
                  <c:v>تهران</c:v>
                </c:pt>
              </c:strCache>
            </c:strRef>
          </c:cat>
          <c:val>
            <c:numRef>
              <c:f>'MIS1263'!$H$3:$H$33</c:f>
              <c:numCache>
                <c:formatCode>General</c:formatCode>
                <c:ptCount val="31"/>
                <c:pt idx="0">
                  <c:v>137</c:v>
                </c:pt>
                <c:pt idx="1">
                  <c:v>1530</c:v>
                </c:pt>
                <c:pt idx="2">
                  <c:v>1694</c:v>
                </c:pt>
                <c:pt idx="3">
                  <c:v>3209</c:v>
                </c:pt>
                <c:pt idx="4">
                  <c:v>2896</c:v>
                </c:pt>
                <c:pt idx="5">
                  <c:v>3525</c:v>
                </c:pt>
                <c:pt idx="6">
                  <c:v>3549</c:v>
                </c:pt>
                <c:pt idx="7">
                  <c:v>3761</c:v>
                </c:pt>
                <c:pt idx="8">
                  <c:v>2977</c:v>
                </c:pt>
                <c:pt idx="9">
                  <c:v>4065</c:v>
                </c:pt>
                <c:pt idx="10">
                  <c:v>3578</c:v>
                </c:pt>
                <c:pt idx="11">
                  <c:v>3932</c:v>
                </c:pt>
                <c:pt idx="12">
                  <c:v>3062</c:v>
                </c:pt>
                <c:pt idx="13">
                  <c:v>3278</c:v>
                </c:pt>
                <c:pt idx="14">
                  <c:v>4474</c:v>
                </c:pt>
                <c:pt idx="15">
                  <c:v>2073</c:v>
                </c:pt>
                <c:pt idx="16">
                  <c:v>3946</c:v>
                </c:pt>
                <c:pt idx="17">
                  <c:v>4988</c:v>
                </c:pt>
                <c:pt idx="18">
                  <c:v>4837</c:v>
                </c:pt>
                <c:pt idx="19">
                  <c:v>3824</c:v>
                </c:pt>
                <c:pt idx="20">
                  <c:v>4625</c:v>
                </c:pt>
                <c:pt idx="21">
                  <c:v>3409</c:v>
                </c:pt>
                <c:pt idx="22">
                  <c:v>7079</c:v>
                </c:pt>
                <c:pt idx="23">
                  <c:v>9964</c:v>
                </c:pt>
                <c:pt idx="24">
                  <c:v>7804</c:v>
                </c:pt>
                <c:pt idx="25">
                  <c:v>11036</c:v>
                </c:pt>
                <c:pt idx="26">
                  <c:v>11084</c:v>
                </c:pt>
                <c:pt idx="27">
                  <c:v>10102</c:v>
                </c:pt>
                <c:pt idx="28">
                  <c:v>20062</c:v>
                </c:pt>
                <c:pt idx="29">
                  <c:v>21311</c:v>
                </c:pt>
                <c:pt idx="30">
                  <c:v>17650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56-4A13-8B89-72BB4312EE8C}"/>
            </c:ext>
          </c:extLst>
        </c:ser>
        <c:ser>
          <c:idx val="3"/>
          <c:order val="3"/>
          <c:tx>
            <c:strRef>
              <c:f>MIS1263!$J$2</c:f>
              <c:strCache>
                <c:ptCount val="1"/>
                <c:pt idx="0">
                  <c:v>تعداد فرزند 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ايلام</c:v>
                </c:pt>
                <c:pt idx="3">
                  <c:v>خراسان جنوبي</c:v>
                </c:pt>
                <c:pt idx="4">
                  <c:v>كهكيلويه و بويراحمد</c:v>
                </c:pt>
                <c:pt idx="5">
                  <c:v>هرمزگان</c:v>
                </c:pt>
                <c:pt idx="6">
                  <c:v>خراسان شمالي</c:v>
                </c:pt>
                <c:pt idx="7">
                  <c:v>بوشهر</c:v>
                </c:pt>
                <c:pt idx="8">
                  <c:v>اردبيل</c:v>
                </c:pt>
                <c:pt idx="9">
                  <c:v>يزد</c:v>
                </c:pt>
                <c:pt idx="10">
                  <c:v>زنجان</c:v>
                </c:pt>
                <c:pt idx="11">
                  <c:v>چهارمحال و بختياري</c:v>
                </c:pt>
                <c:pt idx="12">
                  <c:v>مركزي</c:v>
                </c:pt>
                <c:pt idx="13">
                  <c:v>قزوين</c:v>
                </c:pt>
                <c:pt idx="14">
                  <c:v>قم</c:v>
                </c:pt>
                <c:pt idx="15">
                  <c:v>گيلان</c:v>
                </c:pt>
                <c:pt idx="16">
                  <c:v>كردستان</c:v>
                </c:pt>
                <c:pt idx="17">
                  <c:v>گلستان</c:v>
                </c:pt>
                <c:pt idx="18">
                  <c:v>همدان</c:v>
                </c:pt>
                <c:pt idx="19">
                  <c:v>البرز</c:v>
                </c:pt>
                <c:pt idx="20">
                  <c:v>كرمانشاه</c:v>
                </c:pt>
                <c:pt idx="21">
                  <c:v>مازندران</c:v>
                </c:pt>
                <c:pt idx="22">
                  <c:v>لرستان</c:v>
                </c:pt>
                <c:pt idx="23">
                  <c:v>كرمان</c:v>
                </c:pt>
                <c:pt idx="24">
                  <c:v>آذربايجان شرقي</c:v>
                </c:pt>
                <c:pt idx="25">
                  <c:v>آذربايجان غربي</c:v>
                </c:pt>
                <c:pt idx="26">
                  <c:v>فارس</c:v>
                </c:pt>
                <c:pt idx="27">
                  <c:v>اصفهان</c:v>
                </c:pt>
                <c:pt idx="28">
                  <c:v>خراسان رضوي</c:v>
                </c:pt>
                <c:pt idx="29">
                  <c:v>خوزستان</c:v>
                </c:pt>
                <c:pt idx="30">
                  <c:v>تهران</c:v>
                </c:pt>
              </c:strCache>
            </c:strRef>
          </c:cat>
          <c:val>
            <c:numRef>
              <c:f>'MIS1263'!$J$3:$J$33</c:f>
              <c:numCache>
                <c:formatCode>General</c:formatCode>
                <c:ptCount val="31"/>
                <c:pt idx="0">
                  <c:v>57</c:v>
                </c:pt>
                <c:pt idx="1">
                  <c:v>295</c:v>
                </c:pt>
                <c:pt idx="2">
                  <c:v>391</c:v>
                </c:pt>
                <c:pt idx="3">
                  <c:v>1168</c:v>
                </c:pt>
                <c:pt idx="4">
                  <c:v>1152</c:v>
                </c:pt>
                <c:pt idx="5">
                  <c:v>1189</c:v>
                </c:pt>
                <c:pt idx="6">
                  <c:v>1271</c:v>
                </c:pt>
                <c:pt idx="7">
                  <c:v>1179</c:v>
                </c:pt>
                <c:pt idx="8">
                  <c:v>591</c:v>
                </c:pt>
                <c:pt idx="9">
                  <c:v>1049</c:v>
                </c:pt>
                <c:pt idx="10">
                  <c:v>882</c:v>
                </c:pt>
                <c:pt idx="11">
                  <c:v>1378</c:v>
                </c:pt>
                <c:pt idx="12">
                  <c:v>596</c:v>
                </c:pt>
                <c:pt idx="13">
                  <c:v>676</c:v>
                </c:pt>
                <c:pt idx="14">
                  <c:v>1322</c:v>
                </c:pt>
                <c:pt idx="15">
                  <c:v>291</c:v>
                </c:pt>
                <c:pt idx="16">
                  <c:v>905</c:v>
                </c:pt>
                <c:pt idx="17">
                  <c:v>1531</c:v>
                </c:pt>
                <c:pt idx="18">
                  <c:v>1142</c:v>
                </c:pt>
                <c:pt idx="19">
                  <c:v>598</c:v>
                </c:pt>
                <c:pt idx="20">
                  <c:v>1183</c:v>
                </c:pt>
                <c:pt idx="21">
                  <c:v>419</c:v>
                </c:pt>
                <c:pt idx="22">
                  <c:v>2152</c:v>
                </c:pt>
                <c:pt idx="23">
                  <c:v>3389</c:v>
                </c:pt>
                <c:pt idx="24">
                  <c:v>1541</c:v>
                </c:pt>
                <c:pt idx="25">
                  <c:v>3268</c:v>
                </c:pt>
                <c:pt idx="26">
                  <c:v>2747</c:v>
                </c:pt>
                <c:pt idx="27">
                  <c:v>2008</c:v>
                </c:pt>
                <c:pt idx="28">
                  <c:v>5890</c:v>
                </c:pt>
                <c:pt idx="29">
                  <c:v>9634</c:v>
                </c:pt>
                <c:pt idx="30">
                  <c:v>3026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56-4A13-8B89-72BB4312EE8C}"/>
            </c:ext>
          </c:extLst>
        </c:ser>
        <c:ser>
          <c:idx val="4"/>
          <c:order val="4"/>
          <c:tx>
            <c:strRef>
              <c:f>MIS1263!$L$2</c:f>
              <c:strCache>
                <c:ptCount val="1"/>
                <c:pt idx="0">
                  <c:v>تعداد فرزند 5 و بالاتر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ايلام</c:v>
                </c:pt>
                <c:pt idx="3">
                  <c:v>خراسان جنوبي</c:v>
                </c:pt>
                <c:pt idx="4">
                  <c:v>كهكيلويه و بويراحمد</c:v>
                </c:pt>
                <c:pt idx="5">
                  <c:v>هرمزگان</c:v>
                </c:pt>
                <c:pt idx="6">
                  <c:v>خراسان شمالي</c:v>
                </c:pt>
                <c:pt idx="7">
                  <c:v>بوشهر</c:v>
                </c:pt>
                <c:pt idx="8">
                  <c:v>اردبيل</c:v>
                </c:pt>
                <c:pt idx="9">
                  <c:v>يزد</c:v>
                </c:pt>
                <c:pt idx="10">
                  <c:v>زنجان</c:v>
                </c:pt>
                <c:pt idx="11">
                  <c:v>چهارمحال و بختياري</c:v>
                </c:pt>
                <c:pt idx="12">
                  <c:v>مركزي</c:v>
                </c:pt>
                <c:pt idx="13">
                  <c:v>قزوين</c:v>
                </c:pt>
                <c:pt idx="14">
                  <c:v>قم</c:v>
                </c:pt>
                <c:pt idx="15">
                  <c:v>گيلان</c:v>
                </c:pt>
                <c:pt idx="16">
                  <c:v>كردستان</c:v>
                </c:pt>
                <c:pt idx="17">
                  <c:v>گلستان</c:v>
                </c:pt>
                <c:pt idx="18">
                  <c:v>همدان</c:v>
                </c:pt>
                <c:pt idx="19">
                  <c:v>البرز</c:v>
                </c:pt>
                <c:pt idx="20">
                  <c:v>كرمانشاه</c:v>
                </c:pt>
                <c:pt idx="21">
                  <c:v>مازندران</c:v>
                </c:pt>
                <c:pt idx="22">
                  <c:v>لرستان</c:v>
                </c:pt>
                <c:pt idx="23">
                  <c:v>كرمان</c:v>
                </c:pt>
                <c:pt idx="24">
                  <c:v>آذربايجان شرقي</c:v>
                </c:pt>
                <c:pt idx="25">
                  <c:v>آذربايجان غربي</c:v>
                </c:pt>
                <c:pt idx="26">
                  <c:v>فارس</c:v>
                </c:pt>
                <c:pt idx="27">
                  <c:v>اصفهان</c:v>
                </c:pt>
                <c:pt idx="28">
                  <c:v>خراسان رضوي</c:v>
                </c:pt>
                <c:pt idx="29">
                  <c:v>خوزستان</c:v>
                </c:pt>
                <c:pt idx="30">
                  <c:v>تهران</c:v>
                </c:pt>
              </c:strCache>
            </c:strRef>
          </c:cat>
          <c:val>
            <c:numRef>
              <c:f>'MIS1263'!$L$3:$L$33</c:f>
              <c:numCache>
                <c:formatCode>General</c:formatCode>
                <c:ptCount val="31"/>
                <c:pt idx="0">
                  <c:v>33</c:v>
                </c:pt>
                <c:pt idx="1">
                  <c:v>89</c:v>
                </c:pt>
                <c:pt idx="2">
                  <c:v>161</c:v>
                </c:pt>
                <c:pt idx="3">
                  <c:v>448</c:v>
                </c:pt>
                <c:pt idx="4">
                  <c:v>685</c:v>
                </c:pt>
                <c:pt idx="5">
                  <c:v>525</c:v>
                </c:pt>
                <c:pt idx="6">
                  <c:v>548</c:v>
                </c:pt>
                <c:pt idx="7">
                  <c:v>434</c:v>
                </c:pt>
                <c:pt idx="8">
                  <c:v>144</c:v>
                </c:pt>
                <c:pt idx="9">
                  <c:v>226</c:v>
                </c:pt>
                <c:pt idx="10">
                  <c:v>219</c:v>
                </c:pt>
                <c:pt idx="11">
                  <c:v>628</c:v>
                </c:pt>
                <c:pt idx="12">
                  <c:v>111</c:v>
                </c:pt>
                <c:pt idx="13">
                  <c:v>130</c:v>
                </c:pt>
                <c:pt idx="14">
                  <c:v>380</c:v>
                </c:pt>
                <c:pt idx="15">
                  <c:v>92</c:v>
                </c:pt>
                <c:pt idx="16">
                  <c:v>226</c:v>
                </c:pt>
                <c:pt idx="17">
                  <c:v>514</c:v>
                </c:pt>
                <c:pt idx="18">
                  <c:v>295</c:v>
                </c:pt>
                <c:pt idx="19">
                  <c:v>110</c:v>
                </c:pt>
                <c:pt idx="20">
                  <c:v>390</c:v>
                </c:pt>
                <c:pt idx="21">
                  <c:v>111</c:v>
                </c:pt>
                <c:pt idx="22">
                  <c:v>847</c:v>
                </c:pt>
                <c:pt idx="23">
                  <c:v>1364</c:v>
                </c:pt>
                <c:pt idx="24">
                  <c:v>355</c:v>
                </c:pt>
                <c:pt idx="25">
                  <c:v>1231</c:v>
                </c:pt>
                <c:pt idx="26">
                  <c:v>891</c:v>
                </c:pt>
                <c:pt idx="27">
                  <c:v>454</c:v>
                </c:pt>
                <c:pt idx="28">
                  <c:v>1794</c:v>
                </c:pt>
                <c:pt idx="29">
                  <c:v>5443</c:v>
                </c:pt>
                <c:pt idx="30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56-4A13-8B89-72BB4312E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361039"/>
        <c:axId val="1217361455"/>
      </c:lineChart>
      <c:catAx>
        <c:axId val="121736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217361455"/>
        <c:crosses val="autoZero"/>
        <c:auto val="1"/>
        <c:lblAlgn val="ctr"/>
        <c:lblOffset val="100"/>
        <c:noMultiLvlLbl val="0"/>
      </c:catAx>
      <c:valAx>
        <c:axId val="1217361455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361039"/>
        <c:crosses val="autoZero"/>
        <c:crossBetween val="between"/>
      </c:valAx>
      <c:spPr>
        <a:noFill/>
        <a:ln>
          <a:solidFill>
            <a:schemeClr val="tx2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آمار تعداد کل </a:t>
            </a:r>
            <a:r>
              <a:rPr lang="fa-IR" sz="24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متقاضیان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'MIS1263'!$B$2</c:f>
              <c:strCache>
                <c:ptCount val="1"/>
                <c:pt idx="0">
                  <c:v>تعداد متقاضیان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'MIS1263'!$A$3:$A$8</c:f>
              <c:strCache>
                <c:ptCount val="6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</c:strCache>
            </c:strRef>
          </c:cat>
          <c:val>
            <c:numRef>
              <c:f>'MIS1263'!$B$3:$B$8</c:f>
              <c:numCache>
                <c:formatCode>General</c:formatCode>
                <c:ptCount val="6"/>
                <c:pt idx="0">
                  <c:v>9622</c:v>
                </c:pt>
                <c:pt idx="1">
                  <c:v>487892</c:v>
                </c:pt>
                <c:pt idx="2">
                  <c:v>193845</c:v>
                </c:pt>
                <c:pt idx="3">
                  <c:v>130671</c:v>
                </c:pt>
                <c:pt idx="4">
                  <c:v>149484</c:v>
                </c:pt>
                <c:pt idx="5">
                  <c:v>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1-4741-AED7-35E969B32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6082191"/>
        <c:axId val="1076081775"/>
      </c:lineChart>
      <c:catAx>
        <c:axId val="107608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76081775"/>
        <c:crosses val="autoZero"/>
        <c:auto val="1"/>
        <c:lblAlgn val="ctr"/>
        <c:lblOffset val="100"/>
        <c:noMultiLvlLbl val="0"/>
      </c:catAx>
      <c:valAx>
        <c:axId val="1076081775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082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i="0" cap="all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B Nazanin" panose="00000400000000000000" pitchFamily="2" charset="-78"/>
              </a:rPr>
              <a:t> آمارمبلغ تسهیلات پرداختی (میلیارد تومان)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effectLst/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33781483665598483"/>
          <c:y val="6.71600787800063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MIS1263!$E$2</c:f>
              <c:strCache>
                <c:ptCount val="1"/>
                <c:pt idx="0">
                  <c:v>مبلغ وام فرزند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كهكيلويه و بويراحمد</c:v>
                </c:pt>
                <c:pt idx="3">
                  <c:v>خراسان شمالي</c:v>
                </c:pt>
                <c:pt idx="4">
                  <c:v>خراسان جنوبي</c:v>
                </c:pt>
                <c:pt idx="5">
                  <c:v>چهارمحال و بختياري</c:v>
                </c:pt>
                <c:pt idx="6">
                  <c:v>هرمزگان</c:v>
                </c:pt>
                <c:pt idx="7">
                  <c:v>زنجان</c:v>
                </c:pt>
                <c:pt idx="8">
                  <c:v>ايلام</c:v>
                </c:pt>
                <c:pt idx="9">
                  <c:v>اردبيل</c:v>
                </c:pt>
                <c:pt idx="10">
                  <c:v>البرز</c:v>
                </c:pt>
                <c:pt idx="11">
                  <c:v>گلستان</c:v>
                </c:pt>
                <c:pt idx="12">
                  <c:v>كردستان</c:v>
                </c:pt>
                <c:pt idx="13">
                  <c:v>همدان</c:v>
                </c:pt>
                <c:pt idx="14">
                  <c:v>قم</c:v>
                </c:pt>
                <c:pt idx="15">
                  <c:v>مركزي</c:v>
                </c:pt>
                <c:pt idx="16">
                  <c:v>يزد</c:v>
                </c:pt>
                <c:pt idx="17">
                  <c:v>بوشهر</c:v>
                </c:pt>
                <c:pt idx="18">
                  <c:v>قزوين</c:v>
                </c:pt>
                <c:pt idx="19">
                  <c:v>كرمانشاه</c:v>
                </c:pt>
                <c:pt idx="20">
                  <c:v>گيلان</c:v>
                </c:pt>
                <c:pt idx="21">
                  <c:v>لرستان</c:v>
                </c:pt>
                <c:pt idx="22">
                  <c:v>آذربايجان غربي</c:v>
                </c:pt>
                <c:pt idx="23">
                  <c:v>كرمان</c:v>
                </c:pt>
                <c:pt idx="24">
                  <c:v>مازندران</c:v>
                </c:pt>
                <c:pt idx="25">
                  <c:v>آذربايجان شرقي</c:v>
                </c:pt>
                <c:pt idx="26">
                  <c:v>خوزستان</c:v>
                </c:pt>
                <c:pt idx="27">
                  <c:v>خراسان رضوي</c:v>
                </c:pt>
                <c:pt idx="28">
                  <c:v>فارس</c:v>
                </c:pt>
                <c:pt idx="29">
                  <c:v>اصفهان</c:v>
                </c:pt>
                <c:pt idx="30">
                  <c:v>تهران</c:v>
                </c:pt>
              </c:strCache>
            </c:strRef>
          </c:cat>
          <c:val>
            <c:numRef>
              <c:f>'MIS1263'!$E$3:$E$33</c:f>
              <c:numCache>
                <c:formatCode>_(* #,##0.00_);_(* \(#,##0.00\);_(* "-"??_);_(@_)</c:formatCode>
                <c:ptCount val="31"/>
                <c:pt idx="0">
                  <c:v>2.1</c:v>
                </c:pt>
                <c:pt idx="1">
                  <c:v>25.400000000000002</c:v>
                </c:pt>
                <c:pt idx="2">
                  <c:v>21.04</c:v>
                </c:pt>
                <c:pt idx="3">
                  <c:v>21.56</c:v>
                </c:pt>
                <c:pt idx="4">
                  <c:v>24.060000000000002</c:v>
                </c:pt>
                <c:pt idx="5">
                  <c:v>30.1</c:v>
                </c:pt>
                <c:pt idx="6">
                  <c:v>27.96</c:v>
                </c:pt>
                <c:pt idx="7">
                  <c:v>33.64</c:v>
                </c:pt>
                <c:pt idx="8">
                  <c:v>41.68</c:v>
                </c:pt>
                <c:pt idx="9">
                  <c:v>38.340000000000003</c:v>
                </c:pt>
                <c:pt idx="10">
                  <c:v>41.82</c:v>
                </c:pt>
                <c:pt idx="11">
                  <c:v>36.840000000000003</c:v>
                </c:pt>
                <c:pt idx="12">
                  <c:v>42.660000000000004</c:v>
                </c:pt>
                <c:pt idx="13">
                  <c:v>44.58</c:v>
                </c:pt>
                <c:pt idx="14">
                  <c:v>38.1</c:v>
                </c:pt>
                <c:pt idx="15">
                  <c:v>51.84</c:v>
                </c:pt>
                <c:pt idx="16">
                  <c:v>40.700000000000003</c:v>
                </c:pt>
                <c:pt idx="17">
                  <c:v>40.380000000000003</c:v>
                </c:pt>
                <c:pt idx="18">
                  <c:v>53.9</c:v>
                </c:pt>
                <c:pt idx="19">
                  <c:v>57.92</c:v>
                </c:pt>
                <c:pt idx="20">
                  <c:v>77.040000000000006</c:v>
                </c:pt>
                <c:pt idx="21">
                  <c:v>49.2</c:v>
                </c:pt>
                <c:pt idx="22">
                  <c:v>55.46</c:v>
                </c:pt>
                <c:pt idx="23">
                  <c:v>59.78</c:v>
                </c:pt>
                <c:pt idx="24">
                  <c:v>90.24</c:v>
                </c:pt>
                <c:pt idx="25">
                  <c:v>82.78</c:v>
                </c:pt>
                <c:pt idx="26">
                  <c:v>73.040000000000006</c:v>
                </c:pt>
                <c:pt idx="27">
                  <c:v>93.960000000000008</c:v>
                </c:pt>
                <c:pt idx="28">
                  <c:v>117.9</c:v>
                </c:pt>
                <c:pt idx="29">
                  <c:v>169.14000000000001</c:v>
                </c:pt>
                <c:pt idx="30">
                  <c:v>257.16000000000003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97-487E-8A6F-51DAB29CB011}"/>
            </c:ext>
          </c:extLst>
        </c:ser>
        <c:ser>
          <c:idx val="1"/>
          <c:order val="1"/>
          <c:tx>
            <c:strRef>
              <c:f>MIS1263!$G$2</c:f>
              <c:strCache>
                <c:ptCount val="1"/>
                <c:pt idx="0">
                  <c:v>مبلغ وام فرزند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كهكيلويه و بويراحمد</c:v>
                </c:pt>
                <c:pt idx="3">
                  <c:v>خراسان شمالي</c:v>
                </c:pt>
                <c:pt idx="4">
                  <c:v>خراسان جنوبي</c:v>
                </c:pt>
                <c:pt idx="5">
                  <c:v>چهارمحال و بختياري</c:v>
                </c:pt>
                <c:pt idx="6">
                  <c:v>هرمزگان</c:v>
                </c:pt>
                <c:pt idx="7">
                  <c:v>زنجان</c:v>
                </c:pt>
                <c:pt idx="8">
                  <c:v>ايلام</c:v>
                </c:pt>
                <c:pt idx="9">
                  <c:v>اردبيل</c:v>
                </c:pt>
                <c:pt idx="10">
                  <c:v>البرز</c:v>
                </c:pt>
                <c:pt idx="11">
                  <c:v>گلستان</c:v>
                </c:pt>
                <c:pt idx="12">
                  <c:v>كردستان</c:v>
                </c:pt>
                <c:pt idx="13">
                  <c:v>همدان</c:v>
                </c:pt>
                <c:pt idx="14">
                  <c:v>قم</c:v>
                </c:pt>
                <c:pt idx="15">
                  <c:v>مركزي</c:v>
                </c:pt>
                <c:pt idx="16">
                  <c:v>يزد</c:v>
                </c:pt>
                <c:pt idx="17">
                  <c:v>بوشهر</c:v>
                </c:pt>
                <c:pt idx="18">
                  <c:v>قزوين</c:v>
                </c:pt>
                <c:pt idx="19">
                  <c:v>كرمانشاه</c:v>
                </c:pt>
                <c:pt idx="20">
                  <c:v>گيلان</c:v>
                </c:pt>
                <c:pt idx="21">
                  <c:v>لرستان</c:v>
                </c:pt>
                <c:pt idx="22">
                  <c:v>آذربايجان غربي</c:v>
                </c:pt>
                <c:pt idx="23">
                  <c:v>كرمان</c:v>
                </c:pt>
                <c:pt idx="24">
                  <c:v>مازندران</c:v>
                </c:pt>
                <c:pt idx="25">
                  <c:v>آذربايجان شرقي</c:v>
                </c:pt>
                <c:pt idx="26">
                  <c:v>خوزستان</c:v>
                </c:pt>
                <c:pt idx="27">
                  <c:v>خراسان رضوي</c:v>
                </c:pt>
                <c:pt idx="28">
                  <c:v>فارس</c:v>
                </c:pt>
                <c:pt idx="29">
                  <c:v>اصفهان</c:v>
                </c:pt>
                <c:pt idx="30">
                  <c:v>تهران</c:v>
                </c:pt>
              </c:strCache>
            </c:strRef>
          </c:cat>
          <c:val>
            <c:numRef>
              <c:f>'MIS1263'!$G$3:$G$33</c:f>
              <c:numCache>
                <c:formatCode>_(* #,##0.00_);_(* \(#,##0.00\);_(* "-"??_);_(@_)</c:formatCode>
                <c:ptCount val="31"/>
                <c:pt idx="0">
                  <c:v>4.3600000000000003</c:v>
                </c:pt>
                <c:pt idx="1">
                  <c:v>65.599999999999994</c:v>
                </c:pt>
                <c:pt idx="2">
                  <c:v>60.76</c:v>
                </c:pt>
                <c:pt idx="3">
                  <c:v>67.44</c:v>
                </c:pt>
                <c:pt idx="4">
                  <c:v>65.239999999999995</c:v>
                </c:pt>
                <c:pt idx="5">
                  <c:v>76.040000000000006</c:v>
                </c:pt>
                <c:pt idx="6">
                  <c:v>82.64</c:v>
                </c:pt>
                <c:pt idx="7">
                  <c:v>92.4</c:v>
                </c:pt>
                <c:pt idx="8">
                  <c:v>93.64</c:v>
                </c:pt>
                <c:pt idx="9">
                  <c:v>103.16</c:v>
                </c:pt>
                <c:pt idx="10">
                  <c:v>106.28</c:v>
                </c:pt>
                <c:pt idx="11">
                  <c:v>99.68</c:v>
                </c:pt>
                <c:pt idx="12">
                  <c:v>113.36</c:v>
                </c:pt>
                <c:pt idx="13">
                  <c:v>118.28</c:v>
                </c:pt>
                <c:pt idx="14">
                  <c:v>111.88</c:v>
                </c:pt>
                <c:pt idx="15">
                  <c:v>130.36000000000001</c:v>
                </c:pt>
                <c:pt idx="16">
                  <c:v>119.88</c:v>
                </c:pt>
                <c:pt idx="17">
                  <c:v>116.92</c:v>
                </c:pt>
                <c:pt idx="18">
                  <c:v>133.80000000000001</c:v>
                </c:pt>
                <c:pt idx="19">
                  <c:v>143.76</c:v>
                </c:pt>
                <c:pt idx="20">
                  <c:v>147.76</c:v>
                </c:pt>
                <c:pt idx="21">
                  <c:v>148.16</c:v>
                </c:pt>
                <c:pt idx="22">
                  <c:v>162.36000000000001</c:v>
                </c:pt>
                <c:pt idx="23">
                  <c:v>182.88</c:v>
                </c:pt>
                <c:pt idx="24">
                  <c:v>215.8</c:v>
                </c:pt>
                <c:pt idx="25">
                  <c:v>219.68</c:v>
                </c:pt>
                <c:pt idx="26">
                  <c:v>223.12</c:v>
                </c:pt>
                <c:pt idx="27">
                  <c:v>282.16000000000003</c:v>
                </c:pt>
                <c:pt idx="28">
                  <c:v>326.48</c:v>
                </c:pt>
                <c:pt idx="29">
                  <c:v>421.2</c:v>
                </c:pt>
                <c:pt idx="30">
                  <c:v>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97-487E-8A6F-51DAB29CB011}"/>
            </c:ext>
          </c:extLst>
        </c:ser>
        <c:ser>
          <c:idx val="2"/>
          <c:order val="2"/>
          <c:tx>
            <c:strRef>
              <c:f>MIS1263!$I$2</c:f>
              <c:strCache>
                <c:ptCount val="1"/>
                <c:pt idx="0">
                  <c:v>مبلغ وام فرزند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كهكيلويه و بويراحمد</c:v>
                </c:pt>
                <c:pt idx="3">
                  <c:v>خراسان شمالي</c:v>
                </c:pt>
                <c:pt idx="4">
                  <c:v>خراسان جنوبي</c:v>
                </c:pt>
                <c:pt idx="5">
                  <c:v>چهارمحال و بختياري</c:v>
                </c:pt>
                <c:pt idx="6">
                  <c:v>هرمزگان</c:v>
                </c:pt>
                <c:pt idx="7">
                  <c:v>زنجان</c:v>
                </c:pt>
                <c:pt idx="8">
                  <c:v>ايلام</c:v>
                </c:pt>
                <c:pt idx="9">
                  <c:v>اردبيل</c:v>
                </c:pt>
                <c:pt idx="10">
                  <c:v>البرز</c:v>
                </c:pt>
                <c:pt idx="11">
                  <c:v>گلستان</c:v>
                </c:pt>
                <c:pt idx="12">
                  <c:v>كردستان</c:v>
                </c:pt>
                <c:pt idx="13">
                  <c:v>همدان</c:v>
                </c:pt>
                <c:pt idx="14">
                  <c:v>قم</c:v>
                </c:pt>
                <c:pt idx="15">
                  <c:v>مركزي</c:v>
                </c:pt>
                <c:pt idx="16">
                  <c:v>يزد</c:v>
                </c:pt>
                <c:pt idx="17">
                  <c:v>بوشهر</c:v>
                </c:pt>
                <c:pt idx="18">
                  <c:v>قزوين</c:v>
                </c:pt>
                <c:pt idx="19">
                  <c:v>كرمانشاه</c:v>
                </c:pt>
                <c:pt idx="20">
                  <c:v>گيلان</c:v>
                </c:pt>
                <c:pt idx="21">
                  <c:v>لرستان</c:v>
                </c:pt>
                <c:pt idx="22">
                  <c:v>آذربايجان غربي</c:v>
                </c:pt>
                <c:pt idx="23">
                  <c:v>كرمان</c:v>
                </c:pt>
                <c:pt idx="24">
                  <c:v>مازندران</c:v>
                </c:pt>
                <c:pt idx="25">
                  <c:v>آذربايجان شرقي</c:v>
                </c:pt>
                <c:pt idx="26">
                  <c:v>خوزستان</c:v>
                </c:pt>
                <c:pt idx="27">
                  <c:v>خراسان رضوي</c:v>
                </c:pt>
                <c:pt idx="28">
                  <c:v>فارس</c:v>
                </c:pt>
                <c:pt idx="29">
                  <c:v>اصفهان</c:v>
                </c:pt>
                <c:pt idx="30">
                  <c:v>تهران</c:v>
                </c:pt>
              </c:strCache>
            </c:strRef>
          </c:cat>
          <c:val>
            <c:numRef>
              <c:f>'MIS1263'!$I$3:$I$33</c:f>
              <c:numCache>
                <c:formatCode>_(* #,##0.00_);_(* \(#,##0.00\);_(* "-"??_);_(@_)</c:formatCode>
                <c:ptCount val="31"/>
                <c:pt idx="0">
                  <c:v>2.34</c:v>
                </c:pt>
                <c:pt idx="1">
                  <c:v>42.059999999999995</c:v>
                </c:pt>
                <c:pt idx="2">
                  <c:v>53.16</c:v>
                </c:pt>
                <c:pt idx="3">
                  <c:v>56.519999999999996</c:v>
                </c:pt>
                <c:pt idx="4">
                  <c:v>72.84</c:v>
                </c:pt>
                <c:pt idx="5">
                  <c:v>62.28</c:v>
                </c:pt>
                <c:pt idx="6">
                  <c:v>73.8</c:v>
                </c:pt>
                <c:pt idx="7">
                  <c:v>63.66</c:v>
                </c:pt>
                <c:pt idx="8">
                  <c:v>52.68</c:v>
                </c:pt>
                <c:pt idx="9">
                  <c:v>62.22</c:v>
                </c:pt>
                <c:pt idx="10">
                  <c:v>55.8</c:v>
                </c:pt>
                <c:pt idx="11">
                  <c:v>73.86</c:v>
                </c:pt>
                <c:pt idx="12">
                  <c:v>73.61999999999999</c:v>
                </c:pt>
                <c:pt idx="13">
                  <c:v>80.16</c:v>
                </c:pt>
                <c:pt idx="14">
                  <c:v>104.52</c:v>
                </c:pt>
                <c:pt idx="15">
                  <c:v>69.78</c:v>
                </c:pt>
                <c:pt idx="16">
                  <c:v>109.97999999999999</c:v>
                </c:pt>
                <c:pt idx="17">
                  <c:v>109.61999999999999</c:v>
                </c:pt>
                <c:pt idx="18">
                  <c:v>79.08</c:v>
                </c:pt>
                <c:pt idx="19">
                  <c:v>89.88</c:v>
                </c:pt>
                <c:pt idx="20">
                  <c:v>50.519999999999996</c:v>
                </c:pt>
                <c:pt idx="21">
                  <c:v>125.94</c:v>
                </c:pt>
                <c:pt idx="22">
                  <c:v>127.08</c:v>
                </c:pt>
                <c:pt idx="23">
                  <c:v>165.9</c:v>
                </c:pt>
                <c:pt idx="24">
                  <c:v>80.819999999999993</c:v>
                </c:pt>
                <c:pt idx="25">
                  <c:v>114.72</c:v>
                </c:pt>
                <c:pt idx="26">
                  <c:v>237.66</c:v>
                </c:pt>
                <c:pt idx="27">
                  <c:v>266.58</c:v>
                </c:pt>
                <c:pt idx="28">
                  <c:v>206.76</c:v>
                </c:pt>
                <c:pt idx="29">
                  <c:v>242.28</c:v>
                </c:pt>
                <c:pt idx="30">
                  <c:v>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97-487E-8A6F-51DAB29CB011}"/>
            </c:ext>
          </c:extLst>
        </c:ser>
        <c:ser>
          <c:idx val="3"/>
          <c:order val="3"/>
          <c:tx>
            <c:strRef>
              <c:f>MIS1263!$K$2</c:f>
              <c:strCache>
                <c:ptCount val="1"/>
                <c:pt idx="0">
                  <c:v>مبلغ وام فرزند 4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كهكيلويه و بويراحمد</c:v>
                </c:pt>
                <c:pt idx="3">
                  <c:v>خراسان شمالي</c:v>
                </c:pt>
                <c:pt idx="4">
                  <c:v>خراسان جنوبي</c:v>
                </c:pt>
                <c:pt idx="5">
                  <c:v>چهارمحال و بختياري</c:v>
                </c:pt>
                <c:pt idx="6">
                  <c:v>هرمزگان</c:v>
                </c:pt>
                <c:pt idx="7">
                  <c:v>زنجان</c:v>
                </c:pt>
                <c:pt idx="8">
                  <c:v>ايلام</c:v>
                </c:pt>
                <c:pt idx="9">
                  <c:v>اردبيل</c:v>
                </c:pt>
                <c:pt idx="10">
                  <c:v>البرز</c:v>
                </c:pt>
                <c:pt idx="11">
                  <c:v>گلستان</c:v>
                </c:pt>
                <c:pt idx="12">
                  <c:v>كردستان</c:v>
                </c:pt>
                <c:pt idx="13">
                  <c:v>همدان</c:v>
                </c:pt>
                <c:pt idx="14">
                  <c:v>قم</c:v>
                </c:pt>
                <c:pt idx="15">
                  <c:v>مركزي</c:v>
                </c:pt>
                <c:pt idx="16">
                  <c:v>يزد</c:v>
                </c:pt>
                <c:pt idx="17">
                  <c:v>بوشهر</c:v>
                </c:pt>
                <c:pt idx="18">
                  <c:v>قزوين</c:v>
                </c:pt>
                <c:pt idx="19">
                  <c:v>كرمانشاه</c:v>
                </c:pt>
                <c:pt idx="20">
                  <c:v>گيلان</c:v>
                </c:pt>
                <c:pt idx="21">
                  <c:v>لرستان</c:v>
                </c:pt>
                <c:pt idx="22">
                  <c:v>آذربايجان غربي</c:v>
                </c:pt>
                <c:pt idx="23">
                  <c:v>كرمان</c:v>
                </c:pt>
                <c:pt idx="24">
                  <c:v>مازندران</c:v>
                </c:pt>
                <c:pt idx="25">
                  <c:v>آذربايجان شرقي</c:v>
                </c:pt>
                <c:pt idx="26">
                  <c:v>خوزستان</c:v>
                </c:pt>
                <c:pt idx="27">
                  <c:v>خراسان رضوي</c:v>
                </c:pt>
                <c:pt idx="28">
                  <c:v>فارس</c:v>
                </c:pt>
                <c:pt idx="29">
                  <c:v>اصفهان</c:v>
                </c:pt>
                <c:pt idx="30">
                  <c:v>تهران</c:v>
                </c:pt>
              </c:strCache>
            </c:strRef>
          </c:cat>
          <c:val>
            <c:numRef>
              <c:f>'MIS1263'!$K$3:$K$33</c:f>
              <c:numCache>
                <c:formatCode>_(* #,##0.00_);_(* \(#,##0.00\);_(* "-"??_);_(@_)</c:formatCode>
                <c:ptCount val="31"/>
                <c:pt idx="0">
                  <c:v>0.24</c:v>
                </c:pt>
                <c:pt idx="1">
                  <c:v>8.8800000000000008</c:v>
                </c:pt>
                <c:pt idx="2">
                  <c:v>25.44</c:v>
                </c:pt>
                <c:pt idx="3">
                  <c:v>22.080000000000002</c:v>
                </c:pt>
                <c:pt idx="4">
                  <c:v>29.52</c:v>
                </c:pt>
                <c:pt idx="5">
                  <c:v>27.12</c:v>
                </c:pt>
                <c:pt idx="6">
                  <c:v>28.240000000000002</c:v>
                </c:pt>
                <c:pt idx="7">
                  <c:v>20</c:v>
                </c:pt>
                <c:pt idx="8">
                  <c:v>16.080000000000002</c:v>
                </c:pt>
                <c:pt idx="9">
                  <c:v>12.64</c:v>
                </c:pt>
                <c:pt idx="10">
                  <c:v>10.08</c:v>
                </c:pt>
                <c:pt idx="11">
                  <c:v>24.48</c:v>
                </c:pt>
                <c:pt idx="12">
                  <c:v>22.080000000000002</c:v>
                </c:pt>
                <c:pt idx="13">
                  <c:v>22.16</c:v>
                </c:pt>
                <c:pt idx="14">
                  <c:v>37.04</c:v>
                </c:pt>
                <c:pt idx="15">
                  <c:v>16</c:v>
                </c:pt>
                <c:pt idx="16">
                  <c:v>35.28</c:v>
                </c:pt>
                <c:pt idx="17">
                  <c:v>42.480000000000004</c:v>
                </c:pt>
                <c:pt idx="18">
                  <c:v>17.920000000000002</c:v>
                </c:pt>
                <c:pt idx="19">
                  <c:v>27.12</c:v>
                </c:pt>
                <c:pt idx="20">
                  <c:v>8.64</c:v>
                </c:pt>
                <c:pt idx="21">
                  <c:v>45.52</c:v>
                </c:pt>
                <c:pt idx="22">
                  <c:v>43.52</c:v>
                </c:pt>
                <c:pt idx="23">
                  <c:v>57.92</c:v>
                </c:pt>
                <c:pt idx="24">
                  <c:v>11.92</c:v>
                </c:pt>
                <c:pt idx="25">
                  <c:v>23.84</c:v>
                </c:pt>
                <c:pt idx="26">
                  <c:v>130.32</c:v>
                </c:pt>
                <c:pt idx="27">
                  <c:v>96.16</c:v>
                </c:pt>
                <c:pt idx="28">
                  <c:v>64.48</c:v>
                </c:pt>
                <c:pt idx="29">
                  <c:v>56.72</c:v>
                </c:pt>
                <c:pt idx="30">
                  <c:v>64.239999999999995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97-487E-8A6F-51DAB29CB011}"/>
            </c:ext>
          </c:extLst>
        </c:ser>
        <c:ser>
          <c:idx val="4"/>
          <c:order val="4"/>
          <c:tx>
            <c:strRef>
              <c:f>MIS1263!$M$2</c:f>
              <c:strCache>
                <c:ptCount val="1"/>
                <c:pt idx="0">
                  <c:v>مبلغ وام فرزند 5 و بالاتر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'MIS1263'!$A$3:$A$33</c:f>
              <c:strCache>
                <c:ptCount val="31"/>
                <c:pt idx="0">
                  <c:v>سيستان و بلوچستان</c:v>
                </c:pt>
                <c:pt idx="1">
                  <c:v>سمنان</c:v>
                </c:pt>
                <c:pt idx="2">
                  <c:v>كهكيلويه و بويراحمد</c:v>
                </c:pt>
                <c:pt idx="3">
                  <c:v>خراسان شمالي</c:v>
                </c:pt>
                <c:pt idx="4">
                  <c:v>خراسان جنوبي</c:v>
                </c:pt>
                <c:pt idx="5">
                  <c:v>چهارمحال و بختياري</c:v>
                </c:pt>
                <c:pt idx="6">
                  <c:v>هرمزگان</c:v>
                </c:pt>
                <c:pt idx="7">
                  <c:v>زنجان</c:v>
                </c:pt>
                <c:pt idx="8">
                  <c:v>ايلام</c:v>
                </c:pt>
                <c:pt idx="9">
                  <c:v>اردبيل</c:v>
                </c:pt>
                <c:pt idx="10">
                  <c:v>البرز</c:v>
                </c:pt>
                <c:pt idx="11">
                  <c:v>گلستان</c:v>
                </c:pt>
                <c:pt idx="12">
                  <c:v>كردستان</c:v>
                </c:pt>
                <c:pt idx="13">
                  <c:v>همدان</c:v>
                </c:pt>
                <c:pt idx="14">
                  <c:v>قم</c:v>
                </c:pt>
                <c:pt idx="15">
                  <c:v>مركزي</c:v>
                </c:pt>
                <c:pt idx="16">
                  <c:v>يزد</c:v>
                </c:pt>
                <c:pt idx="17">
                  <c:v>بوشهر</c:v>
                </c:pt>
                <c:pt idx="18">
                  <c:v>قزوين</c:v>
                </c:pt>
                <c:pt idx="19">
                  <c:v>كرمانشاه</c:v>
                </c:pt>
                <c:pt idx="20">
                  <c:v>گيلان</c:v>
                </c:pt>
                <c:pt idx="21">
                  <c:v>لرستان</c:v>
                </c:pt>
                <c:pt idx="22">
                  <c:v>آذربايجان غربي</c:v>
                </c:pt>
                <c:pt idx="23">
                  <c:v>كرمان</c:v>
                </c:pt>
                <c:pt idx="24">
                  <c:v>مازندران</c:v>
                </c:pt>
                <c:pt idx="25">
                  <c:v>آذربايجان شرقي</c:v>
                </c:pt>
                <c:pt idx="26">
                  <c:v>خوزستان</c:v>
                </c:pt>
                <c:pt idx="27">
                  <c:v>خراسان رضوي</c:v>
                </c:pt>
                <c:pt idx="28">
                  <c:v>فارس</c:v>
                </c:pt>
                <c:pt idx="29">
                  <c:v>اصفهان</c:v>
                </c:pt>
                <c:pt idx="30">
                  <c:v>تهران</c:v>
                </c:pt>
              </c:strCache>
            </c:strRef>
          </c:cat>
          <c:val>
            <c:numRef>
              <c:f>'MIS1263'!$M$3:$M$33</c:f>
              <c:numCache>
                <c:formatCode>_(* #,##0.00_);_(* \(#,##0.00\);_(* "-"??_);_(@_)</c:formatCode>
                <c:ptCount val="31"/>
                <c:pt idx="0">
                  <c:v>0.1</c:v>
                </c:pt>
                <c:pt idx="1">
                  <c:v>3.5</c:v>
                </c:pt>
                <c:pt idx="2">
                  <c:v>15.100000000000001</c:v>
                </c:pt>
                <c:pt idx="3">
                  <c:v>10</c:v>
                </c:pt>
                <c:pt idx="4">
                  <c:v>10.9</c:v>
                </c:pt>
                <c:pt idx="5">
                  <c:v>14.100000000000001</c:v>
                </c:pt>
                <c:pt idx="6">
                  <c:v>12.9</c:v>
                </c:pt>
                <c:pt idx="7">
                  <c:v>4.7</c:v>
                </c:pt>
                <c:pt idx="8">
                  <c:v>5.1000000000000005</c:v>
                </c:pt>
                <c:pt idx="9">
                  <c:v>3.6</c:v>
                </c:pt>
                <c:pt idx="10">
                  <c:v>2.1</c:v>
                </c:pt>
                <c:pt idx="11">
                  <c:v>8.8000000000000007</c:v>
                </c:pt>
                <c:pt idx="12">
                  <c:v>6.5</c:v>
                </c:pt>
                <c:pt idx="13">
                  <c:v>6.3000000000000007</c:v>
                </c:pt>
                <c:pt idx="14">
                  <c:v>13.9</c:v>
                </c:pt>
                <c:pt idx="15">
                  <c:v>3.2</c:v>
                </c:pt>
                <c:pt idx="16">
                  <c:v>9.3000000000000007</c:v>
                </c:pt>
                <c:pt idx="17">
                  <c:v>16.900000000000002</c:v>
                </c:pt>
                <c:pt idx="18">
                  <c:v>4.3</c:v>
                </c:pt>
                <c:pt idx="19">
                  <c:v>7.4</c:v>
                </c:pt>
                <c:pt idx="20">
                  <c:v>2.8000000000000003</c:v>
                </c:pt>
                <c:pt idx="21">
                  <c:v>16.3</c:v>
                </c:pt>
                <c:pt idx="22">
                  <c:v>18</c:v>
                </c:pt>
                <c:pt idx="23">
                  <c:v>17.900000000000002</c:v>
                </c:pt>
                <c:pt idx="24">
                  <c:v>3.2</c:v>
                </c:pt>
                <c:pt idx="25">
                  <c:v>4.8000000000000007</c:v>
                </c:pt>
                <c:pt idx="26">
                  <c:v>74.600000000000009</c:v>
                </c:pt>
                <c:pt idx="27">
                  <c:v>29.6</c:v>
                </c:pt>
                <c:pt idx="28">
                  <c:v>18.400000000000002</c:v>
                </c:pt>
                <c:pt idx="29">
                  <c:v>12.5</c:v>
                </c:pt>
                <c:pt idx="3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97-487E-8A6F-51DAB29CB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174479"/>
        <c:axId val="753172399"/>
      </c:lineChart>
      <c:catAx>
        <c:axId val="75317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753172399"/>
        <c:crosses val="autoZero"/>
        <c:auto val="1"/>
        <c:lblAlgn val="ctr"/>
        <c:lblOffset val="100"/>
        <c:noMultiLvlLbl val="0"/>
      </c:catAx>
      <c:valAx>
        <c:axId val="75317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74479"/>
        <c:crosses val="autoZero"/>
        <c:crossBetween val="between"/>
      </c:valAx>
      <c:spPr>
        <a:noFill/>
        <a:ln>
          <a:solidFill>
            <a:schemeClr val="tx2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B Nazanin" panose="00000400000000000000" pitchFamily="2" charset="-78"/>
              </a:rPr>
              <a:t>تعداد کل تسهیلات پرداختی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effectLst/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24957268380270115"/>
          <c:y val="1.3192157208116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33791979655023E-2"/>
          <c:y val="0.17368405331218234"/>
          <c:w val="0.96612875638179196"/>
          <c:h val="0.8263159466878176"/>
        </c:manualLayout>
      </c:layout>
      <c:pie3DChart>
        <c:varyColors val="1"/>
        <c:ser>
          <c:idx val="0"/>
          <c:order val="0"/>
          <c:tx>
            <c:strRef>
              <c:f>MIS1263!$B$2</c:f>
              <c:strCache>
                <c:ptCount val="1"/>
                <c:pt idx="0">
                  <c:v>تعداد کل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51-4575-8130-DB373FD748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51-4575-8130-DB373FD748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51-4575-8130-DB373FD748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51-4575-8130-DB373FD748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51-4575-8130-DB373FD748FF}"/>
              </c:ext>
            </c:extLst>
          </c:dPt>
          <c:dLbls>
            <c:dLbl>
              <c:idx val="0"/>
              <c:layout>
                <c:manualLayout>
                  <c:x val="-0.109142305513351"/>
                  <c:y val="5.0715155468457021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اول،</a:t>
                    </a:r>
                    <a:r>
                      <a:rPr lang="fa-IR" baseline="0" dirty="0" smtClean="0"/>
                      <a:t> </a:t>
                    </a:r>
                    <a:fld id="{523A1E5C-B518-4D86-894F-0EB772D577CB}" type="VALUE">
                      <a:rPr lang="fa-IR" baseline="0" smtClean="0"/>
                      <a:pPr/>
                      <a:t>[VALUE]</a:t>
                    </a:fld>
                    <a:r>
                      <a:rPr lang="fa-IR" baseline="0" dirty="0" smtClean="0"/>
                      <a:t> فقره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37417179587942"/>
                      <c:h val="8.92902606397642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51-4575-8130-DB373FD748FF}"/>
                </c:ext>
              </c:extLst>
            </c:dLbl>
            <c:dLbl>
              <c:idx val="1"/>
              <c:layout>
                <c:manualLayout>
                  <c:x val="0.24707368628763623"/>
                  <c:y val="-0.26856317959285464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دوم،</a:t>
                    </a:r>
                    <a:r>
                      <a:rPr lang="fa-IR" baseline="0" dirty="0" smtClean="0"/>
                      <a:t> </a:t>
                    </a:r>
                    <a:fld id="{CDF95A4F-EABC-4A16-A1A4-8019BF43000E}" type="VALUE">
                      <a:rPr lang="fa-IR" baseline="0" smtClean="0"/>
                      <a:pPr/>
                      <a:t>[VALUE]</a:t>
                    </a:fld>
                    <a:r>
                      <a:rPr lang="fa-IR" baseline="0" dirty="0" smtClean="0"/>
                      <a:t> فقره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77368752092023"/>
                      <c:h val="8.74489962828204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51-4575-8130-DB373FD748FF}"/>
                </c:ext>
              </c:extLst>
            </c:dLbl>
            <c:dLbl>
              <c:idx val="2"/>
              <c:layout>
                <c:manualLayout>
                  <c:x val="6.9197940471929287E-2"/>
                  <c:y val="6.5716302212528013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سوم،</a:t>
                    </a:r>
                    <a:r>
                      <a:rPr lang="fa-IR" baseline="0" dirty="0" smtClean="0"/>
                      <a:t> </a:t>
                    </a:r>
                    <a:fld id="{0D4B9C9F-3DB5-4F20-A12C-B85E092B0324}" type="VALUE">
                      <a:rPr lang="fa-IR" baseline="0" smtClean="0"/>
                      <a:pPr/>
                      <a:t>[VALUE]</a:t>
                    </a:fld>
                    <a:r>
                      <a:rPr lang="fa-IR" baseline="0" dirty="0" smtClean="0"/>
                      <a:t>  فقره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85338669883948"/>
                      <c:h val="8.7448973560630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51-4575-8130-DB373FD748FF}"/>
                </c:ext>
              </c:extLst>
            </c:dLbl>
            <c:dLbl>
              <c:idx val="3"/>
              <c:layout>
                <c:manualLayout>
                  <c:x val="-7.8059330552342293E-2"/>
                  <c:y val="-4.8258437088099009E-5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چهارم،</a:t>
                    </a:r>
                    <a:r>
                      <a:rPr lang="fa-IR" baseline="0" dirty="0" smtClean="0"/>
                      <a:t> </a:t>
                    </a:r>
                    <a:fld id="{2F8D2B84-7774-45D4-93A7-36F4ABD26ED3}" type="VALUE">
                      <a:rPr lang="fa-IR" baseline="0" smtClean="0"/>
                      <a:pPr/>
                      <a:t>[VALUE]</a:t>
                    </a:fld>
                    <a:r>
                      <a:rPr lang="fa-IR" baseline="0" dirty="0" smtClean="0"/>
                      <a:t> فقره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74337332408868"/>
                      <c:h val="8.7448973560630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651-4575-8130-DB373FD748FF}"/>
                </c:ext>
              </c:extLst>
            </c:dLbl>
            <c:dLbl>
              <c:idx val="4"/>
              <c:layout>
                <c:manualLayout>
                  <c:x val="8.4770840414375048E-2"/>
                  <c:y val="-9.4821973611365878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پنجم و بالاتر، </a:t>
                    </a:r>
                    <a:r>
                      <a:rPr lang="fa-IR" baseline="0" dirty="0" smtClean="0"/>
                      <a:t> </a:t>
                    </a:r>
                    <a:fld id="{CE4F7307-BD1F-441E-A35D-972F63396E49}" type="VALUE">
                      <a:rPr lang="fa-IR" baseline="0" smtClean="0"/>
                      <a:pPr/>
                      <a:t>[VALUE]</a:t>
                    </a:fld>
                    <a:r>
                      <a:rPr lang="fa-IR" baseline="0" dirty="0" smtClean="0"/>
                      <a:t> فقره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19708275241192"/>
                      <c:h val="8.74490149374255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651-4575-8130-DB373FD74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'MIS1263'!$A$3:$A$7</c:f>
              <c:strCache>
                <c:ptCount val="5"/>
                <c:pt idx="0">
                  <c:v>فرزند 1</c:v>
                </c:pt>
                <c:pt idx="1">
                  <c:v>فرزند 2</c:v>
                </c:pt>
                <c:pt idx="2">
                  <c:v>فرزند 3</c:v>
                </c:pt>
                <c:pt idx="3">
                  <c:v>فرزند 4</c:v>
                </c:pt>
                <c:pt idx="4">
                  <c:v> فرزند 5 و بالاتر</c:v>
                </c:pt>
              </c:strCache>
            </c:strRef>
          </c:cat>
          <c:val>
            <c:numRef>
              <c:f>'MIS1263'!$B$3:$B$7</c:f>
              <c:numCache>
                <c:formatCode>General</c:formatCode>
                <c:ptCount val="5"/>
                <c:pt idx="0">
                  <c:v>84902</c:v>
                </c:pt>
                <c:pt idx="1">
                  <c:v>111954</c:v>
                </c:pt>
                <c:pt idx="2">
                  <c:v>50874</c:v>
                </c:pt>
                <c:pt idx="3">
                  <c:v>11924</c:v>
                </c:pt>
                <c:pt idx="4">
                  <c:v>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51-4575-8130-DB373FD748F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i="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B Nazanin" panose="00000400000000000000" pitchFamily="2" charset="-78"/>
              </a:rPr>
              <a:t>مبلغ کل تسهیلات پرداختی (همت)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effectLst/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20511355500057191"/>
          <c:y val="7.25281189232715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5599963234731E-2"/>
          <c:y val="0.14642852112053426"/>
          <c:w val="0.96344000367652693"/>
          <c:h val="0.83263691310911414"/>
        </c:manualLayout>
      </c:layout>
      <c:pie3DChart>
        <c:varyColors val="1"/>
        <c:ser>
          <c:idx val="0"/>
          <c:order val="0"/>
          <c:tx>
            <c:strRef>
              <c:f>MIS1263!$D$2</c:f>
              <c:strCache>
                <c:ptCount val="1"/>
                <c:pt idx="0">
                  <c:v>مبلغ کل (همت)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D3-49D1-90F5-C12CE64F19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D3-49D1-90F5-C12CE64F19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D3-49D1-90F5-C12CE64F19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0D3-49D1-90F5-C12CE64F19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0D3-49D1-90F5-C12CE64F1912}"/>
              </c:ext>
            </c:extLst>
          </c:dPt>
          <c:dLbls>
            <c:dLbl>
              <c:idx val="0"/>
              <c:layout>
                <c:manualLayout>
                  <c:x val="-0.19901958223720065"/>
                  <c:y val="8.8753096960196148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اول،</a:t>
                    </a:r>
                    <a:r>
                      <a:rPr lang="fa-IR" baseline="0" dirty="0" smtClean="0"/>
                      <a:t> 1.7 همت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95421054575027"/>
                      <c:h val="8.8846945681007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D3-49D1-90F5-C12CE64F1912}"/>
                </c:ext>
              </c:extLst>
            </c:dLbl>
            <c:dLbl>
              <c:idx val="1"/>
              <c:layout>
                <c:manualLayout>
                  <c:x val="-0.16241827975679587"/>
                  <c:y val="-0.18306782521294426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دوم،</a:t>
                    </a:r>
                    <a:r>
                      <a:rPr lang="fa-IR" baseline="0" dirty="0" smtClean="0"/>
                      <a:t> 4.5 همت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31381113763947"/>
                      <c:h val="8.88469456810076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0D3-49D1-90F5-C12CE64F191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a-IR" dirty="0" smtClean="0"/>
                      <a:t>فرزند سوم،</a:t>
                    </a:r>
                    <a:r>
                      <a:rPr lang="fa-IR" baseline="0" dirty="0" smtClean="0"/>
                      <a:t> 3.5 همت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62800185868856"/>
                      <c:h val="8.42140486670960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0D3-49D1-90F5-C12CE64F1912}"/>
                </c:ext>
              </c:extLst>
            </c:dLbl>
            <c:dLbl>
              <c:idx val="3"/>
              <c:layout>
                <c:manualLayout>
                  <c:x val="3.4586671568702543E-2"/>
                  <c:y val="-1.5302313411878701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چهارم،</a:t>
                    </a:r>
                    <a:r>
                      <a:rPr lang="fa-IR" baseline="0" dirty="0" smtClean="0"/>
                      <a:t> 0.9 همت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53977712757709"/>
                      <c:h val="8.8846926515028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D3-49D1-90F5-C12CE64F1912}"/>
                </c:ext>
              </c:extLst>
            </c:dLbl>
            <c:dLbl>
              <c:idx val="4"/>
              <c:layout>
                <c:manualLayout>
                  <c:x val="0.14780095612827429"/>
                  <c:y val="-8.6493333449563323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فرزند پنجم و بالاتر،</a:t>
                    </a:r>
                    <a:r>
                      <a:rPr lang="fa-IR" baseline="0" dirty="0" smtClean="0"/>
                      <a:t> 0.3 همت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55411217832517"/>
                      <c:h val="8.8846926515028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0D3-49D1-90F5-C12CE64F1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'MIS1263'!$A$3:$A$7</c:f>
              <c:strCache>
                <c:ptCount val="5"/>
                <c:pt idx="0">
                  <c:v>فرزند 1</c:v>
                </c:pt>
                <c:pt idx="1">
                  <c:v>فرزند 2</c:v>
                </c:pt>
                <c:pt idx="2">
                  <c:v>فرزند 3</c:v>
                </c:pt>
                <c:pt idx="3">
                  <c:v>فرزند 4</c:v>
                </c:pt>
                <c:pt idx="4">
                  <c:v> فرزند 5 و بالاتر</c:v>
                </c:pt>
              </c:strCache>
            </c:strRef>
          </c:cat>
          <c:val>
            <c:numRef>
              <c:f>'MIS1263'!$D$3:$D$7</c:f>
              <c:numCache>
                <c:formatCode>_(* #,##0.00_);_(* \(#,##0.00\);_(* "-"??_);_(@_)</c:formatCode>
                <c:ptCount val="5"/>
                <c:pt idx="0">
                  <c:v>1.699692</c:v>
                </c:pt>
                <c:pt idx="1">
                  <c:v>4.4777459999999998</c:v>
                </c:pt>
                <c:pt idx="2">
                  <c:v>3.0519449999999999</c:v>
                </c:pt>
                <c:pt idx="3">
                  <c:v>0.95340000000000003</c:v>
                </c:pt>
                <c:pt idx="4">
                  <c:v>0.329652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D3-49D1-90F5-C12CE64F1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آمار تعداد شعب</a:t>
            </a:r>
            <a:r>
              <a:rPr lang="fa-IR" sz="2400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 فعال و غیرفعال در پرداخت تسهیلات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MIS1263!$C$2</c:f>
              <c:strCache>
                <c:ptCount val="1"/>
                <c:pt idx="0">
                  <c:v>تعداد شعب عامل تسهیلات فرزندآوری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'MIS1263'!$A$3:$A$29</c:f>
              <c:strCache>
                <c:ptCount val="27"/>
                <c:pt idx="0">
                  <c:v>بانک سپه</c:v>
                </c:pt>
                <c:pt idx="1">
                  <c:v>بانک ملی ایران</c:v>
                </c:pt>
                <c:pt idx="2">
                  <c:v>بانک صادرات</c:v>
                </c:pt>
                <c:pt idx="3">
                  <c:v>بانک کشاورزی</c:v>
                </c:pt>
                <c:pt idx="4">
                  <c:v>بانک ملت</c:v>
                </c:pt>
                <c:pt idx="5">
                  <c:v>بانک تجارت</c:v>
                </c:pt>
                <c:pt idx="6">
                  <c:v>بانک مسکن</c:v>
                </c:pt>
                <c:pt idx="7">
                  <c:v>بانک رفاه کارگران</c:v>
                </c:pt>
                <c:pt idx="8">
                  <c:v>بانک قرض الحسنه مهر ایران</c:v>
                </c:pt>
                <c:pt idx="9">
                  <c:v>بانک توسعه تعاون</c:v>
                </c:pt>
                <c:pt idx="10">
                  <c:v>پست بانک ایران</c:v>
                </c:pt>
                <c:pt idx="11">
                  <c:v>بانک پارسیان</c:v>
                </c:pt>
                <c:pt idx="12">
                  <c:v>بانک آینده</c:v>
                </c:pt>
                <c:pt idx="13">
                  <c:v>بانک سينا</c:v>
                </c:pt>
                <c:pt idx="14">
                  <c:v>بانک ایران زمین</c:v>
                </c:pt>
                <c:pt idx="15">
                  <c:v>بانک اقتصادنوين </c:v>
                </c:pt>
                <c:pt idx="16">
                  <c:v>موسسه اعتباري ملل</c:v>
                </c:pt>
                <c:pt idx="17">
                  <c:v>بانک سامان</c:v>
                </c:pt>
                <c:pt idx="18">
                  <c:v>بانک قرض الحسنه رسالت</c:v>
                </c:pt>
                <c:pt idx="19">
                  <c:v>بانک گردشگری</c:v>
                </c:pt>
                <c:pt idx="20">
                  <c:v>بانک دی</c:v>
                </c:pt>
                <c:pt idx="21">
                  <c:v>بانک پاسارگاد</c:v>
                </c:pt>
                <c:pt idx="22">
                  <c:v>بانک صنعت و معدن </c:v>
                </c:pt>
                <c:pt idx="23">
                  <c:v>بانک کارآفرین </c:v>
                </c:pt>
                <c:pt idx="24">
                  <c:v>بانک شهر</c:v>
                </c:pt>
                <c:pt idx="25">
                  <c:v>بانک خاورمیانه</c:v>
                </c:pt>
                <c:pt idx="26">
                  <c:v>بانک مشترک ایران و ونزوئلا  </c:v>
                </c:pt>
              </c:strCache>
            </c:strRef>
          </c:cat>
          <c:val>
            <c:numRef>
              <c:f>'MIS1263'!$C$3:$C$29</c:f>
              <c:numCache>
                <c:formatCode>General</c:formatCode>
                <c:ptCount val="27"/>
                <c:pt idx="0">
                  <c:v>3289</c:v>
                </c:pt>
                <c:pt idx="1">
                  <c:v>2605</c:v>
                </c:pt>
                <c:pt idx="2">
                  <c:v>1928</c:v>
                </c:pt>
                <c:pt idx="3">
                  <c:v>1690</c:v>
                </c:pt>
                <c:pt idx="4">
                  <c:v>1384</c:v>
                </c:pt>
                <c:pt idx="5">
                  <c:v>1368</c:v>
                </c:pt>
                <c:pt idx="6">
                  <c:v>1155</c:v>
                </c:pt>
                <c:pt idx="7">
                  <c:v>1020</c:v>
                </c:pt>
                <c:pt idx="8">
                  <c:v>525</c:v>
                </c:pt>
                <c:pt idx="9">
                  <c:v>409</c:v>
                </c:pt>
                <c:pt idx="10">
                  <c:v>386</c:v>
                </c:pt>
                <c:pt idx="11">
                  <c:v>341</c:v>
                </c:pt>
                <c:pt idx="12">
                  <c:v>270</c:v>
                </c:pt>
                <c:pt idx="13">
                  <c:v>262</c:v>
                </c:pt>
                <c:pt idx="14">
                  <c:v>199</c:v>
                </c:pt>
                <c:pt idx="15">
                  <c:v>119</c:v>
                </c:pt>
                <c:pt idx="16">
                  <c:v>111</c:v>
                </c:pt>
                <c:pt idx="17">
                  <c:v>103</c:v>
                </c:pt>
                <c:pt idx="18">
                  <c:v>97</c:v>
                </c:pt>
                <c:pt idx="19">
                  <c:v>97</c:v>
                </c:pt>
                <c:pt idx="20">
                  <c:v>90</c:v>
                </c:pt>
                <c:pt idx="21">
                  <c:v>49</c:v>
                </c:pt>
                <c:pt idx="22">
                  <c:v>46</c:v>
                </c:pt>
                <c:pt idx="23">
                  <c:v>29</c:v>
                </c:pt>
                <c:pt idx="24">
                  <c:v>21</c:v>
                </c:pt>
                <c:pt idx="25">
                  <c:v>7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8-4334-9026-88A7167082C6}"/>
            </c:ext>
          </c:extLst>
        </c:ser>
        <c:ser>
          <c:idx val="1"/>
          <c:order val="1"/>
          <c:tx>
            <c:strRef>
              <c:f>MIS1263!$D$2</c:f>
              <c:strCache>
                <c:ptCount val="1"/>
                <c:pt idx="0">
                  <c:v>تعداد شعب غیرعامل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'MIS1263'!$A$3:$A$29</c:f>
              <c:strCache>
                <c:ptCount val="27"/>
                <c:pt idx="0">
                  <c:v>بانک سپه</c:v>
                </c:pt>
                <c:pt idx="1">
                  <c:v>بانک ملی ایران</c:v>
                </c:pt>
                <c:pt idx="2">
                  <c:v>بانک صادرات</c:v>
                </c:pt>
                <c:pt idx="3">
                  <c:v>بانک کشاورزی</c:v>
                </c:pt>
                <c:pt idx="4">
                  <c:v>بانک ملت</c:v>
                </c:pt>
                <c:pt idx="5">
                  <c:v>بانک تجارت</c:v>
                </c:pt>
                <c:pt idx="6">
                  <c:v>بانک مسکن</c:v>
                </c:pt>
                <c:pt idx="7">
                  <c:v>بانک رفاه کارگران</c:v>
                </c:pt>
                <c:pt idx="8">
                  <c:v>بانک قرض الحسنه مهر ایران</c:v>
                </c:pt>
                <c:pt idx="9">
                  <c:v>بانک توسعه تعاون</c:v>
                </c:pt>
                <c:pt idx="10">
                  <c:v>پست بانک ایران</c:v>
                </c:pt>
                <c:pt idx="11">
                  <c:v>بانک پارسیان</c:v>
                </c:pt>
                <c:pt idx="12">
                  <c:v>بانک آینده</c:v>
                </c:pt>
                <c:pt idx="13">
                  <c:v>بانک سينا</c:v>
                </c:pt>
                <c:pt idx="14">
                  <c:v>بانک ایران زمین</c:v>
                </c:pt>
                <c:pt idx="15">
                  <c:v>بانک اقتصادنوين </c:v>
                </c:pt>
                <c:pt idx="16">
                  <c:v>موسسه اعتباري ملل</c:v>
                </c:pt>
                <c:pt idx="17">
                  <c:v>بانک سامان</c:v>
                </c:pt>
                <c:pt idx="18">
                  <c:v>بانک قرض الحسنه رسالت</c:v>
                </c:pt>
                <c:pt idx="19">
                  <c:v>بانک گردشگری</c:v>
                </c:pt>
                <c:pt idx="20">
                  <c:v>بانک دی</c:v>
                </c:pt>
                <c:pt idx="21">
                  <c:v>بانک پاسارگاد</c:v>
                </c:pt>
                <c:pt idx="22">
                  <c:v>بانک صنعت و معدن </c:v>
                </c:pt>
                <c:pt idx="23">
                  <c:v>بانک کارآفرین </c:v>
                </c:pt>
                <c:pt idx="24">
                  <c:v>بانک شهر</c:v>
                </c:pt>
                <c:pt idx="25">
                  <c:v>بانک خاورمیانه</c:v>
                </c:pt>
                <c:pt idx="26">
                  <c:v>بانک مشترک ایران و ونزوئلا  </c:v>
                </c:pt>
              </c:strCache>
            </c:strRef>
          </c:cat>
          <c:val>
            <c:numRef>
              <c:f>'MIS1263'!$D$3:$D$29</c:f>
              <c:numCache>
                <c:formatCode>General</c:formatCode>
                <c:ptCount val="27"/>
                <c:pt idx="0">
                  <c:v>303</c:v>
                </c:pt>
                <c:pt idx="1">
                  <c:v>78</c:v>
                </c:pt>
                <c:pt idx="2">
                  <c:v>49</c:v>
                </c:pt>
                <c:pt idx="3">
                  <c:v>53</c:v>
                </c:pt>
                <c:pt idx="4">
                  <c:v>4</c:v>
                </c:pt>
                <c:pt idx="5">
                  <c:v>38</c:v>
                </c:pt>
                <c:pt idx="6">
                  <c:v>26</c:v>
                </c:pt>
                <c:pt idx="7">
                  <c:v>22</c:v>
                </c:pt>
                <c:pt idx="8">
                  <c:v>5</c:v>
                </c:pt>
                <c:pt idx="9">
                  <c:v>9</c:v>
                </c:pt>
                <c:pt idx="10">
                  <c:v>19</c:v>
                </c:pt>
                <c:pt idx="11">
                  <c:v>10</c:v>
                </c:pt>
                <c:pt idx="12">
                  <c:v>7</c:v>
                </c:pt>
                <c:pt idx="13">
                  <c:v>15</c:v>
                </c:pt>
                <c:pt idx="14">
                  <c:v>68</c:v>
                </c:pt>
                <c:pt idx="15">
                  <c:v>134</c:v>
                </c:pt>
                <c:pt idx="16">
                  <c:v>231</c:v>
                </c:pt>
                <c:pt idx="17">
                  <c:v>35</c:v>
                </c:pt>
                <c:pt idx="18">
                  <c:v>0</c:v>
                </c:pt>
                <c:pt idx="19">
                  <c:v>5</c:v>
                </c:pt>
                <c:pt idx="20">
                  <c:v>3</c:v>
                </c:pt>
                <c:pt idx="21">
                  <c:v>296</c:v>
                </c:pt>
                <c:pt idx="22">
                  <c:v>12</c:v>
                </c:pt>
                <c:pt idx="23">
                  <c:v>81</c:v>
                </c:pt>
                <c:pt idx="24">
                  <c:v>232</c:v>
                </c:pt>
                <c:pt idx="25">
                  <c:v>11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8-4334-9026-88A716708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753391"/>
        <c:axId val="939762543"/>
      </c:barChart>
      <c:catAx>
        <c:axId val="93975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939762543"/>
        <c:crosses val="autoZero"/>
        <c:auto val="1"/>
        <c:lblAlgn val="ctr"/>
        <c:lblOffset val="100"/>
        <c:noMultiLvlLbl val="0"/>
      </c:catAx>
      <c:valAx>
        <c:axId val="93976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75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0.14748</cdr:x>
      <cdr:y>0.92157</cdr:y>
    </cdr:from>
    <cdr:to>
      <cdr:x>0.85251</cdr:x>
      <cdr:y>0.98106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83823" y="5943598"/>
          <a:ext cx="4224988" cy="38368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 dirty="0" smtClean="0">
              <a:solidFill>
                <a:srgbClr val="1C6A45"/>
              </a:solidFill>
              <a:cs typeface="B Nazanin" panose="00000400000000000000" pitchFamily="2" charset="-78"/>
            </a:rPr>
            <a:t>تعداد کل تسهیلات پرداختی = 262953  فقره</a:t>
          </a:r>
          <a:endParaRPr lang="en-US" sz="1800" b="1" dirty="0">
            <a:solidFill>
              <a:srgbClr val="1C6A45"/>
            </a:solidFill>
            <a:cs typeface="B Nazanin" panose="00000400000000000000" pitchFamily="2" charset="-7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0.19748</cdr:x>
      <cdr:y>0.88371</cdr:y>
    </cdr:from>
    <cdr:to>
      <cdr:x>0.80252</cdr:x>
      <cdr:y>0.94349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60217" y="5897173"/>
          <a:ext cx="3554676" cy="3989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a-IR" sz="1800" b="1" dirty="0" smtClean="0">
              <a:solidFill>
                <a:srgbClr val="1C6A45"/>
              </a:solidFill>
              <a:cs typeface="B Nazanin" panose="00000400000000000000" pitchFamily="2" charset="-78"/>
            </a:rPr>
            <a:t>مبلغ کل تسهیلات پرداختی </a:t>
          </a:r>
          <a:r>
            <a:rPr lang="fa-IR" sz="1800" b="1" dirty="0">
              <a:solidFill>
                <a:srgbClr val="1C6A45"/>
              </a:solidFill>
              <a:cs typeface="B Nazanin" panose="00000400000000000000" pitchFamily="2" charset="-78"/>
            </a:rPr>
            <a:t>=</a:t>
          </a:r>
          <a:r>
            <a:rPr lang="fa-IR" sz="1800" b="1" dirty="0" smtClean="0">
              <a:solidFill>
                <a:srgbClr val="1C6A45"/>
              </a:solidFill>
              <a:cs typeface="B Nazanin" panose="00000400000000000000" pitchFamily="2" charset="-78"/>
            </a:rPr>
            <a:t> 11 همت</a:t>
          </a:r>
          <a:endParaRPr lang="en-US" sz="1800" b="1" dirty="0">
            <a:solidFill>
              <a:srgbClr val="1C6A45"/>
            </a:solidFill>
            <a:cs typeface="B Nazanin" panose="00000400000000000000" pitchFamily="2" charset="-7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69" y="1016808"/>
            <a:ext cx="5189837" cy="3763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19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32-Point Star 4"/>
          <p:cNvSpPr/>
          <p:nvPr/>
        </p:nvSpPr>
        <p:spPr>
          <a:xfrm>
            <a:off x="4143632" y="1235675"/>
            <a:ext cx="3929449" cy="3929449"/>
          </a:xfrm>
          <a:prstGeom prst="star32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Tabassom" panose="00000400000000000000" pitchFamily="2" charset="-78"/>
              </a:rPr>
              <a:t>با سپاس</a:t>
            </a:r>
            <a:endParaRPr lang="en-US" sz="6000" b="1" dirty="0">
              <a:solidFill>
                <a:schemeClr val="accent2">
                  <a:lumMod val="20000"/>
                  <a:lumOff val="80000"/>
                </a:schemeClr>
              </a:solidFill>
              <a:cs typeface="B Tabasso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Off-page Connector 2"/>
          <p:cNvSpPr/>
          <p:nvPr/>
        </p:nvSpPr>
        <p:spPr>
          <a:xfrm rot="1542655">
            <a:off x="11089301" y="503857"/>
            <a:ext cx="737383" cy="825756"/>
          </a:xfrm>
          <a:prstGeom prst="flowChartOffpage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معرفی</a:t>
            </a:r>
          </a:p>
          <a:p>
            <a:pPr algn="ctr"/>
            <a:r>
              <a:rPr lang="fa-IR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سامانه</a:t>
            </a:r>
            <a:endParaRPr lang="en-US" b="1" dirty="0">
              <a:solidFill>
                <a:srgbClr val="0F566F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8185888" y="1045029"/>
            <a:ext cx="3178798" cy="4758613"/>
          </a:xfrm>
          <a:prstGeom prst="snipRound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 rtl="1"/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سامانه تسهیلات قرض­الحسنه فرزندآوری در راستای اجرای ماده (10) "قانون حمایت از خانواده و جوانی جمعیت" از ابتدای اردیبهشت ماه سال 1401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بانک مرکزی،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راه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اندازی و بانک ها و موسسات اعتباری غیربانکی از محل منابع پس انداز و جاری قرض الحسنه شبکه بانکی حسب دستور العمل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مربوطه اقدام به پرداخت تسهیلات یاد شده می­کنند.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0" y="503853"/>
            <a:ext cx="7847386" cy="57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and Round Single Corner Rectangle 27"/>
          <p:cNvSpPr/>
          <p:nvPr/>
        </p:nvSpPr>
        <p:spPr>
          <a:xfrm>
            <a:off x="681135" y="1449803"/>
            <a:ext cx="10496939" cy="3775340"/>
          </a:xfrm>
          <a:prstGeom prst="snipRound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سهولت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 ثبت درخواست برای متقاضیان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تمرکز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ثبت نام متقاضیان در یک سامانه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هویت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سنجی متقاضیان و استعلامات مورد نیاز از جمله رابطه والد – فرزندی به صورت برخط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تسریع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 پرداخت تسهیلات و کاهش میانگین زمان انتظار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جلوگیری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از اخذ چندین باره تسهیلات توسط متقاضیان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امکان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نظارت لحظه­ای بانک مرکزی بر شبکه بانکی در اعطای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تسهیلات</a:t>
            </a:r>
            <a:endParaRPr lang="en-US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...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Flowchart: Off-page Connector 29"/>
          <p:cNvSpPr/>
          <p:nvPr/>
        </p:nvSpPr>
        <p:spPr>
          <a:xfrm rot="1800000">
            <a:off x="10929756" y="778948"/>
            <a:ext cx="696007" cy="779421"/>
          </a:xfrm>
          <a:prstGeom prst="flowChartOffpage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اهداف</a:t>
            </a:r>
          </a:p>
          <a:p>
            <a:pPr algn="ctr"/>
            <a:r>
              <a:rPr lang="fa-IR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کلی</a:t>
            </a:r>
            <a:endParaRPr lang="en-US" b="1" dirty="0">
              <a:solidFill>
                <a:srgbClr val="0F566F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13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Off-page Connector 2"/>
          <p:cNvSpPr/>
          <p:nvPr/>
        </p:nvSpPr>
        <p:spPr>
          <a:xfrm rot="1542655">
            <a:off x="11116121" y="647067"/>
            <a:ext cx="737383" cy="825756"/>
          </a:xfrm>
          <a:prstGeom prst="flowChartOffpage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فرآیند</a:t>
            </a:r>
          </a:p>
          <a:p>
            <a:pPr algn="ctr"/>
            <a:r>
              <a:rPr lang="fa-IR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کار</a:t>
            </a:r>
            <a:endParaRPr lang="en-US" b="1" dirty="0">
              <a:solidFill>
                <a:srgbClr val="0F566F"/>
              </a:solidFill>
              <a:cs typeface="B Nazanin" panose="00000400000000000000" pitchFamily="2" charset="-78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7229632" y="1201474"/>
            <a:ext cx="4255180" cy="4498796"/>
          </a:xfrm>
          <a:prstGeom prst="snipRound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342900" lvl="0" indent="-342900" algn="just" rtl="1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ثبت نام در سامانه و اخذ کد رهگیری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انتخاب بانک و شعبه دلخواه از لیست شعب مجاز 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تایید شعبه انتخابی متقاضی توسط بانک عامل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مراجعه به شعبه و تکمیل مدارک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buFont typeface="+mj-lt"/>
              <a:buAutoNum type="arabicPeriod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دریافت تسهیلات و ثبت در سامانه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43" y="839702"/>
            <a:ext cx="1468607" cy="1470495"/>
          </a:xfrm>
          <a:prstGeom prst="rect">
            <a:avLst/>
          </a:prstGeom>
        </p:spPr>
      </p:pic>
      <p:sp>
        <p:nvSpPr>
          <p:cNvPr id="11" name="Up Arrow Callout 10"/>
          <p:cNvSpPr/>
          <p:nvPr/>
        </p:nvSpPr>
        <p:spPr>
          <a:xfrm>
            <a:off x="4479324" y="2318435"/>
            <a:ext cx="1664043" cy="926717"/>
          </a:xfrm>
          <a:prstGeom prst="upArrowCallout">
            <a:avLst>
              <a:gd name="adj1" fmla="val 12331"/>
              <a:gd name="adj2" fmla="val 17399"/>
              <a:gd name="adj3" fmla="val 25000"/>
              <a:gd name="adj4" fmla="val 64977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ثبت نام در سامانه و اخذ کد رهگیری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8" y="926796"/>
            <a:ext cx="1365087" cy="1365087"/>
          </a:xfrm>
          <a:prstGeom prst="rect">
            <a:avLst/>
          </a:prstGeom>
        </p:spPr>
      </p:pic>
      <p:sp>
        <p:nvSpPr>
          <p:cNvPr id="13" name="Up Arrow Callout 12"/>
          <p:cNvSpPr/>
          <p:nvPr/>
        </p:nvSpPr>
        <p:spPr>
          <a:xfrm>
            <a:off x="667265" y="2307802"/>
            <a:ext cx="1902940" cy="926717"/>
          </a:xfrm>
          <a:prstGeom prst="upArrowCallout">
            <a:avLst>
              <a:gd name="adj1" fmla="val 12331"/>
              <a:gd name="adj2" fmla="val 17399"/>
              <a:gd name="adj3" fmla="val 25000"/>
              <a:gd name="adj4" fmla="val 64977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انتخاب شعبه دلخواه از لیست شعب مجاز 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438400" y="1424033"/>
            <a:ext cx="2032687" cy="207060"/>
          </a:xfrm>
          <a:prstGeom prst="leftArrow">
            <a:avLst>
              <a:gd name="adj1" fmla="val 50000"/>
              <a:gd name="adj2" fmla="val 1164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10504"/>
              </p:ext>
            </p:extLst>
          </p:nvPr>
        </p:nvGraphicFramePr>
        <p:xfrm>
          <a:off x="936191" y="4169289"/>
          <a:ext cx="1390664" cy="103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5" imgW="987480" imgH="664200" progId="Photoshop.Image.13">
                  <p:embed/>
                </p:oleObj>
              </mc:Choice>
              <mc:Fallback>
                <p:oleObj name="Image" r:id="rId5" imgW="987480" imgH="664200" progId="Photoshop.Image.1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191" y="4169289"/>
                        <a:ext cx="1390664" cy="1037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Up Arrow Callout 16"/>
          <p:cNvSpPr/>
          <p:nvPr/>
        </p:nvSpPr>
        <p:spPr>
          <a:xfrm>
            <a:off x="531340" y="5222604"/>
            <a:ext cx="2174789" cy="926717"/>
          </a:xfrm>
          <a:prstGeom prst="upArrowCallout">
            <a:avLst>
              <a:gd name="adj1" fmla="val 12331"/>
              <a:gd name="adj2" fmla="val 17399"/>
              <a:gd name="adj3" fmla="val 25000"/>
              <a:gd name="adj4" fmla="val 64977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تایید شعبه انتخابی متقاضی توسط بانک عامل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Left Arrow 17"/>
          <p:cNvSpPr/>
          <p:nvPr/>
        </p:nvSpPr>
        <p:spPr>
          <a:xfrm rot="16200000">
            <a:off x="1221494" y="3609914"/>
            <a:ext cx="794480" cy="207060"/>
          </a:xfrm>
          <a:prstGeom prst="leftArrow">
            <a:avLst>
              <a:gd name="adj1" fmla="val 50000"/>
              <a:gd name="adj2" fmla="val 1164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81" y="4169289"/>
            <a:ext cx="2033331" cy="1037024"/>
          </a:xfrm>
          <a:prstGeom prst="rect">
            <a:avLst/>
          </a:prstGeom>
        </p:spPr>
      </p:pic>
      <p:sp>
        <p:nvSpPr>
          <p:cNvPr id="21" name="Up Arrow Callout 20"/>
          <p:cNvSpPr/>
          <p:nvPr/>
        </p:nvSpPr>
        <p:spPr>
          <a:xfrm>
            <a:off x="4133336" y="5211971"/>
            <a:ext cx="2356022" cy="926717"/>
          </a:xfrm>
          <a:prstGeom prst="upArrowCallout">
            <a:avLst>
              <a:gd name="adj1" fmla="val 12331"/>
              <a:gd name="adj2" fmla="val 17399"/>
              <a:gd name="adj3" fmla="val 25000"/>
              <a:gd name="adj4" fmla="val 64977"/>
            </a:avLst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مراجعه به شعبه، تکمیل مدارک و دریافت تسهیلات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Left Arrow 21"/>
          <p:cNvSpPr/>
          <p:nvPr/>
        </p:nvSpPr>
        <p:spPr>
          <a:xfrm rot="10800000">
            <a:off x="2427353" y="4584271"/>
            <a:ext cx="1766829" cy="207060"/>
          </a:xfrm>
          <a:prstGeom prst="leftArrow">
            <a:avLst>
              <a:gd name="adj1" fmla="val 50000"/>
              <a:gd name="adj2" fmla="val 1164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>
            <a:off x="5541784" y="299377"/>
            <a:ext cx="682446" cy="45723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1</a:t>
            </a:r>
            <a:endParaRPr lang="en-US" sz="2000" b="1" dirty="0"/>
          </a:p>
        </p:txBody>
      </p:sp>
      <p:sp>
        <p:nvSpPr>
          <p:cNvPr id="25" name="Oval Callout 24"/>
          <p:cNvSpPr/>
          <p:nvPr/>
        </p:nvSpPr>
        <p:spPr>
          <a:xfrm>
            <a:off x="1837334" y="358345"/>
            <a:ext cx="682446" cy="45723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2</a:t>
            </a:r>
            <a:endParaRPr lang="en-US" sz="2000" b="1" dirty="0"/>
          </a:p>
        </p:txBody>
      </p:sp>
      <p:sp>
        <p:nvSpPr>
          <p:cNvPr id="26" name="Oval Callout 25"/>
          <p:cNvSpPr/>
          <p:nvPr/>
        </p:nvSpPr>
        <p:spPr>
          <a:xfrm>
            <a:off x="2160372" y="3619178"/>
            <a:ext cx="682446" cy="45723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3</a:t>
            </a:r>
            <a:endParaRPr lang="en-US" sz="2000" b="1" dirty="0"/>
          </a:p>
        </p:txBody>
      </p:sp>
      <p:sp>
        <p:nvSpPr>
          <p:cNvPr id="27" name="Oval Callout 26"/>
          <p:cNvSpPr/>
          <p:nvPr/>
        </p:nvSpPr>
        <p:spPr>
          <a:xfrm>
            <a:off x="6154390" y="3619177"/>
            <a:ext cx="682446" cy="45723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4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26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434473"/>
              </p:ext>
            </p:extLst>
          </p:nvPr>
        </p:nvGraphicFramePr>
        <p:xfrm>
          <a:off x="90617" y="123568"/>
          <a:ext cx="10478529" cy="650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ine Callout 2 2"/>
          <p:cNvSpPr/>
          <p:nvPr/>
        </p:nvSpPr>
        <p:spPr>
          <a:xfrm>
            <a:off x="10500803" y="2798297"/>
            <a:ext cx="1345206" cy="293915"/>
          </a:xfrm>
          <a:prstGeom prst="borderCallout2">
            <a:avLst>
              <a:gd name="adj1" fmla="val 102083"/>
              <a:gd name="adj2" fmla="val 50178"/>
              <a:gd name="adj3" fmla="val 168378"/>
              <a:gd name="adj4" fmla="val 50008"/>
              <a:gd name="adj5" fmla="val 170188"/>
              <a:gd name="adj6" fmla="val -3560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فرزند سوم</a:t>
            </a:r>
            <a:endParaRPr lang="en-US" sz="1400" b="1" dirty="0">
              <a:solidFill>
                <a:srgbClr val="0F566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Line Callout 2 3"/>
          <p:cNvSpPr/>
          <p:nvPr/>
        </p:nvSpPr>
        <p:spPr>
          <a:xfrm>
            <a:off x="10500803" y="1842051"/>
            <a:ext cx="1345206" cy="335902"/>
          </a:xfrm>
          <a:prstGeom prst="borderCallout2">
            <a:avLst>
              <a:gd name="adj1" fmla="val 102083"/>
              <a:gd name="adj2" fmla="val 50178"/>
              <a:gd name="adj3" fmla="val 134265"/>
              <a:gd name="adj4" fmla="val 50129"/>
              <a:gd name="adj5" fmla="val 134548"/>
              <a:gd name="adj6" fmla="val -296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rgbClr val="37460E"/>
                </a:solidFill>
                <a:cs typeface="B Nazanin" panose="00000400000000000000" pitchFamily="2" charset="-78"/>
              </a:rPr>
              <a:t>فرزند اول</a:t>
            </a:r>
            <a:endParaRPr lang="en-US" sz="1400" b="1" dirty="0">
              <a:solidFill>
                <a:srgbClr val="37460E"/>
              </a:solidFill>
              <a:cs typeface="B Nazanin" panose="00000400000000000000" pitchFamily="2" charset="-78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0508369" y="3890387"/>
            <a:ext cx="1337640" cy="302672"/>
          </a:xfrm>
          <a:prstGeom prst="borderCallout2">
            <a:avLst>
              <a:gd name="adj1" fmla="val 40957"/>
              <a:gd name="adj2" fmla="val 142"/>
              <a:gd name="adj3" fmla="val 41665"/>
              <a:gd name="adj4" fmla="val -21271"/>
              <a:gd name="adj5" fmla="val 138006"/>
              <a:gd name="adj6" fmla="val -35488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فرزند چهارم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10500803" y="1273512"/>
            <a:ext cx="1345206" cy="335902"/>
          </a:xfrm>
          <a:prstGeom prst="borderCallout2">
            <a:avLst>
              <a:gd name="adj1" fmla="val 102083"/>
              <a:gd name="adj2" fmla="val 50178"/>
              <a:gd name="adj3" fmla="val 146851"/>
              <a:gd name="adj4" fmla="val 50217"/>
              <a:gd name="adj5" fmla="val 143706"/>
              <a:gd name="adj6" fmla="val -2860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فرزند دوم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0573537" y="4604251"/>
            <a:ext cx="1272472" cy="297263"/>
          </a:xfrm>
          <a:prstGeom prst="borderCallout2">
            <a:avLst>
              <a:gd name="adj1" fmla="val 40972"/>
              <a:gd name="adj2" fmla="val -420"/>
              <a:gd name="adj3" fmla="val 68748"/>
              <a:gd name="adj4" fmla="val -9148"/>
              <a:gd name="adj5" fmla="val 68054"/>
              <a:gd name="adj6" fmla="val -32009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فرزند پنجم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4400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34400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2553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6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766419"/>
              </p:ext>
            </p:extLst>
          </p:nvPr>
        </p:nvGraphicFramePr>
        <p:xfrm>
          <a:off x="74141" y="65903"/>
          <a:ext cx="10385475" cy="673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Callout 2 3"/>
          <p:cNvSpPr/>
          <p:nvPr/>
        </p:nvSpPr>
        <p:spPr>
          <a:xfrm>
            <a:off x="10459616" y="1924437"/>
            <a:ext cx="1659650" cy="293915"/>
          </a:xfrm>
          <a:prstGeom prst="borderCallout2">
            <a:avLst>
              <a:gd name="adj1" fmla="val 102083"/>
              <a:gd name="adj2" fmla="val 50178"/>
              <a:gd name="adj3" fmla="val 445854"/>
              <a:gd name="adj4" fmla="val 48316"/>
              <a:gd name="adj5" fmla="val 447865"/>
              <a:gd name="adj6" fmla="val -1939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rgbClr val="0F566F"/>
                </a:solidFill>
                <a:cs typeface="B Nazanin" panose="00000400000000000000" pitchFamily="2" charset="-78"/>
              </a:rPr>
              <a:t>پرداختی برای فرزند 3</a:t>
            </a:r>
            <a:endParaRPr lang="en-US" sz="1400" b="1" dirty="0">
              <a:solidFill>
                <a:srgbClr val="0F566F"/>
              </a:solidFill>
              <a:cs typeface="B Nazanin" panose="00000400000000000000" pitchFamily="2" charset="-78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10459616" y="3295263"/>
            <a:ext cx="1659650" cy="335902"/>
          </a:xfrm>
          <a:prstGeom prst="borderCallout2">
            <a:avLst>
              <a:gd name="adj1" fmla="val 102083"/>
              <a:gd name="adj2" fmla="val 50178"/>
              <a:gd name="adj3" fmla="val 196527"/>
              <a:gd name="adj4" fmla="val 50129"/>
              <a:gd name="adj5" fmla="val 196485"/>
              <a:gd name="adj6" fmla="val -307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rgbClr val="37460E"/>
                </a:solidFill>
                <a:cs typeface="B Nazanin" panose="00000400000000000000" pitchFamily="2" charset="-78"/>
              </a:rPr>
              <a:t>پرداختی برای فرزند 1</a:t>
            </a:r>
            <a:endParaRPr lang="en-US" sz="1400" b="1" dirty="0">
              <a:solidFill>
                <a:srgbClr val="37460E"/>
              </a:solidFill>
              <a:cs typeface="B Nazanin" panose="00000400000000000000" pitchFamily="2" charset="-78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0459616" y="4142791"/>
            <a:ext cx="1659650" cy="290027"/>
          </a:xfrm>
          <a:prstGeom prst="borderCallout2">
            <a:avLst>
              <a:gd name="adj1" fmla="val 60260"/>
              <a:gd name="adj2" fmla="val 142"/>
              <a:gd name="adj3" fmla="val 60968"/>
              <a:gd name="adj4" fmla="val -29775"/>
              <a:gd name="adj5" fmla="val 193997"/>
              <a:gd name="adj6" fmla="val -59536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B Nazanin" panose="00000400000000000000" pitchFamily="2" charset="-78"/>
              </a:rPr>
              <a:t>پرداختی برای فرزند 4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10459616" y="1223867"/>
            <a:ext cx="1659650" cy="335902"/>
          </a:xfrm>
          <a:prstGeom prst="borderCallout2">
            <a:avLst>
              <a:gd name="adj1" fmla="val 102083"/>
              <a:gd name="adj2" fmla="val 50178"/>
              <a:gd name="adj3" fmla="val 154209"/>
              <a:gd name="adj4" fmla="val 50217"/>
              <a:gd name="adj5" fmla="val 153516"/>
              <a:gd name="adj6" fmla="val -2527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پرداختی برای فرزند 2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0459616" y="4776493"/>
            <a:ext cx="1659650" cy="335902"/>
          </a:xfrm>
          <a:prstGeom prst="borderCallout2">
            <a:avLst>
              <a:gd name="adj1" fmla="val 40972"/>
              <a:gd name="adj2" fmla="val -420"/>
              <a:gd name="adj3" fmla="val 45224"/>
              <a:gd name="adj4" fmla="val -21385"/>
              <a:gd name="adj5" fmla="val 82444"/>
              <a:gd name="adj6" fmla="val -40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پرداختی برای فرزند </a:t>
            </a:r>
            <a:r>
              <a:rPr lang="fa-IR" sz="1400" b="1" dirty="0">
                <a:cs typeface="B Nazanin" panose="00000400000000000000" pitchFamily="2" charset="-78"/>
              </a:rPr>
              <a:t>5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84972" y="0"/>
            <a:ext cx="793102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066617"/>
              </p:ext>
            </p:extLst>
          </p:nvPr>
        </p:nvGraphicFramePr>
        <p:xfrm>
          <a:off x="5952931" y="77822"/>
          <a:ext cx="5992635" cy="644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8749"/>
              </p:ext>
            </p:extLst>
          </p:nvPr>
        </p:nvGraphicFramePr>
        <p:xfrm>
          <a:off x="77822" y="77822"/>
          <a:ext cx="5875110" cy="667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5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84972" y="0"/>
            <a:ext cx="774440" cy="1168659"/>
          </a:xfrm>
          <a:prstGeom prst="rect">
            <a:avLst/>
          </a:prstGeom>
          <a:solidFill>
            <a:srgbClr val="063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602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1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624</TotalTime>
  <Words>344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Nazanin</vt:lpstr>
      <vt:lpstr>B Tabassom</vt:lpstr>
      <vt:lpstr>Century Gothic</vt:lpstr>
      <vt:lpstr>Wingdings</vt:lpstr>
      <vt:lpstr>Wingdings 3</vt:lpstr>
      <vt:lpstr>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A.Ziaei</dc:creator>
  <cp:lastModifiedBy>ISC.Baher</cp:lastModifiedBy>
  <cp:revision>150</cp:revision>
  <dcterms:created xsi:type="dcterms:W3CDTF">2022-08-21T09:29:08Z</dcterms:created>
  <dcterms:modified xsi:type="dcterms:W3CDTF">2022-08-24T05:57:23Z</dcterms:modified>
</cp:coreProperties>
</file>