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58" r:id="rId2"/>
    <p:sldId id="2971" r:id="rId3"/>
    <p:sldId id="3028" r:id="rId4"/>
    <p:sldId id="3039" r:id="rId5"/>
    <p:sldId id="3040" r:id="rId6"/>
    <p:sldId id="2993" r:id="rId7"/>
    <p:sldId id="3041" r:id="rId8"/>
    <p:sldId id="3014" r:id="rId9"/>
    <p:sldId id="2972" r:id="rId10"/>
    <p:sldId id="3043" r:id="rId11"/>
    <p:sldId id="2976" r:id="rId12"/>
    <p:sldId id="3027" r:id="rId13"/>
    <p:sldId id="3025" r:id="rId14"/>
    <p:sldId id="2992" r:id="rId15"/>
    <p:sldId id="3000" r:id="rId16"/>
    <p:sldId id="3009" r:id="rId17"/>
    <p:sldId id="3008" r:id="rId18"/>
    <p:sldId id="3010" r:id="rId19"/>
    <p:sldId id="3011" r:id="rId20"/>
    <p:sldId id="3037" r:id="rId21"/>
    <p:sldId id="3030" r:id="rId22"/>
    <p:sldId id="3047" r:id="rId23"/>
    <p:sldId id="3042" r:id="rId24"/>
    <p:sldId id="3016" r:id="rId25"/>
    <p:sldId id="3018" r:id="rId26"/>
    <p:sldId id="3021" r:id="rId27"/>
    <p:sldId id="3024" r:id="rId28"/>
    <p:sldId id="3004" r:id="rId29"/>
    <p:sldId id="3005" r:id="rId30"/>
    <p:sldId id="3006" r:id="rId31"/>
    <p:sldId id="3044" r:id="rId32"/>
    <p:sldId id="3045" r:id="rId33"/>
    <p:sldId id="3046" r:id="rId34"/>
    <p:sldId id="2732" r:id="rId3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4472C4"/>
    <a:srgbClr val="E2F0D9"/>
    <a:srgbClr val="C00000"/>
    <a:srgbClr val="000000"/>
    <a:srgbClr val="C5E0B4"/>
    <a:srgbClr val="00B0F0"/>
    <a:srgbClr val="FFC000"/>
    <a:srgbClr val="FFCC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 autoAdjust="0"/>
    <p:restoredTop sz="95441" autoAdjust="0"/>
  </p:normalViewPr>
  <p:slideViewPr>
    <p:cSldViewPr snapToGrid="0">
      <p:cViewPr varScale="1">
        <p:scale>
          <a:sx n="115" d="100"/>
          <a:sy n="115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BKSRV.cbi.gov.ir\70_M_Depart_Energy$\&#1602;&#1740;&#1605;&#1578;\1-&#1711;&#1586;&#1575;&#1585;&#1588;%20&#1607;&#1575;%20&#1608;%20&#1575;&#1592;&#1607;&#1575;&#1585;&#1606;&#1592;&#1585;&#1607;&#1575;\1402\&#1711;&#1586;&#1575;&#1585;&#1588;%20&#1607;&#1575;&#1740;%20&#1575;&#1583;&#1608;&#1575;&#1585;&#1740;\3-%20&#1601;&#1585;&#1608;&#1585;&#1583;&#1740;&#1606;\price%20data%2001.xlsx" TargetMode="External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KSRV.cbi.gov.ir\70_M_Depart_Energy$\&#1602;&#1740;&#1605;&#1578;\1-&#1711;&#1586;&#1575;&#1585;&#1588;%20&#1607;&#1575;%20&#1608;%20&#1575;&#1592;&#1607;&#1575;&#1585;&#1606;&#1592;&#1585;&#1607;&#1575;\1402\&#1711;&#1586;&#1575;&#1585;&#1588;%20&#1607;&#1575;&#1740;%20&#1575;&#1583;&#1608;&#1575;&#1585;&#1740;\4-%20&#1575;&#1585;&#1583;&#1740;&#1576;&#1607;&#1588;&#1578;\price%20data%20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KSRV.cbi.gov.ir\70_M_Depart_EcoModel$\&#1575;&#1585;&#1587;&#1575;&#1604;&#1740;%20&#1576;&#1607;%20&#1587;&#1575;&#1740;&#1585;%20&#1583;&#1608;&#1575;&#1740;&#1585;\&#1570;&#1605;&#1575;&#1585;&#1607;&#1575;&#1740;%20&#1662;&#1608;&#1604;&#1740;\14020320\2&#1575;&#1585;&#1578;&#1576;&#1575;&#1591;%20&#1576;&#1740;&#1606;%20&#1585;&#1588;&#1583;%20&#1606;&#1585;&#1582;%20&#1583;&#1604;&#1575;&#1585;%20&#1608;%20&#1587;&#1575;&#1740;&#1585;%20&#1583;&#1575;&#1585;&#1575;&#1740;&#1740;&#8204;&#1607;&#157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4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ارتباط بین رشد نرخ دلار در بازار غیر رسمی و رشد قیمت مسکن در شهر تهران با یک فصل وقفه (درصد)</a:t>
            </a:r>
            <a:endParaRPr lang="en-US" sz="1400" b="1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89990425294097E-2"/>
          <c:y val="0.31944883303928412"/>
          <c:w val="0.860581789921673"/>
          <c:h val="0.586231966876967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4.4252743083990194E-2"/>
                  <c:y val="-4.929525716180115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'[ارتباط بین رشد نرخ دلار و سایر دارایی‌ها.xlsx]فصلی'!$F$14:$AC$14</c:f>
              <c:numCache>
                <c:formatCode>0.0</c:formatCode>
                <c:ptCount val="24"/>
                <c:pt idx="0">
                  <c:v>8.1560965910342222</c:v>
                </c:pt>
                <c:pt idx="1">
                  <c:v>8.292661165536531</c:v>
                </c:pt>
                <c:pt idx="2">
                  <c:v>9.9745690905417579</c:v>
                </c:pt>
                <c:pt idx="3">
                  <c:v>17.143854696237511</c:v>
                </c:pt>
                <c:pt idx="4">
                  <c:v>55.85743546932791</c:v>
                </c:pt>
                <c:pt idx="5">
                  <c:v>169.46251456335452</c:v>
                </c:pt>
                <c:pt idx="6">
                  <c:v>225.42968240507491</c:v>
                </c:pt>
                <c:pt idx="7">
                  <c:v>166.61134298230445</c:v>
                </c:pt>
                <c:pt idx="8">
                  <c:v>136.15937488893022</c:v>
                </c:pt>
                <c:pt idx="9">
                  <c:v>16.192274613638659</c:v>
                </c:pt>
                <c:pt idx="10">
                  <c:v>-10.164466000208554</c:v>
                </c:pt>
                <c:pt idx="11">
                  <c:v>16.218285718767593</c:v>
                </c:pt>
                <c:pt idx="12">
                  <c:v>19.464919296129722</c:v>
                </c:pt>
                <c:pt idx="13">
                  <c:v>88.943458572425456</c:v>
                </c:pt>
                <c:pt idx="14">
                  <c:v>128.95781927699653</c:v>
                </c:pt>
                <c:pt idx="15">
                  <c:v>74.920016048466692</c:v>
                </c:pt>
                <c:pt idx="16">
                  <c:v>42.557733773845712</c:v>
                </c:pt>
                <c:pt idx="17">
                  <c:v>13.665174291248022</c:v>
                </c:pt>
                <c:pt idx="18">
                  <c:v>1.6212915225554478</c:v>
                </c:pt>
                <c:pt idx="19">
                  <c:v>8.675886124051754</c:v>
                </c:pt>
                <c:pt idx="20">
                  <c:v>17.954029697774491</c:v>
                </c:pt>
                <c:pt idx="21">
                  <c:v>15.88162983617355</c:v>
                </c:pt>
                <c:pt idx="22">
                  <c:v>20.757912010365644</c:v>
                </c:pt>
                <c:pt idx="23">
                  <c:v>66.843342777067079</c:v>
                </c:pt>
              </c:numCache>
            </c:numRef>
          </c:xVal>
          <c:yVal>
            <c:numRef>
              <c:f>'[ارتباط بین رشد نرخ دلار و سایر دارایی‌ها.xlsx]فصلی'!$G$15:$AC$15</c:f>
              <c:numCache>
                <c:formatCode>0.0</c:formatCode>
                <c:ptCount val="23"/>
                <c:pt idx="0">
                  <c:v>5.0493130464389449</c:v>
                </c:pt>
                <c:pt idx="1">
                  <c:v>9.2435431129841295</c:v>
                </c:pt>
                <c:pt idx="2">
                  <c:v>19.138455099595415</c:v>
                </c:pt>
                <c:pt idx="3">
                  <c:v>36.824713413967459</c:v>
                </c:pt>
                <c:pt idx="4">
                  <c:v>63.548541148477952</c:v>
                </c:pt>
                <c:pt idx="5">
                  <c:v>89.015955725799131</c:v>
                </c:pt>
                <c:pt idx="6">
                  <c:v>90.650888916159403</c:v>
                </c:pt>
                <c:pt idx="7">
                  <c:v>106.69532485946741</c:v>
                </c:pt>
                <c:pt idx="8">
                  <c:v>73.776128949913328</c:v>
                </c:pt>
                <c:pt idx="9">
                  <c:v>41.54357353034586</c:v>
                </c:pt>
                <c:pt idx="10">
                  <c:v>42.294258629846162</c:v>
                </c:pt>
                <c:pt idx="11">
                  <c:v>37.526286968873499</c:v>
                </c:pt>
                <c:pt idx="12">
                  <c:v>74.94061859490354</c:v>
                </c:pt>
                <c:pt idx="13">
                  <c:v>108.80607465166088</c:v>
                </c:pt>
                <c:pt idx="14">
                  <c:v>96.305210255801939</c:v>
                </c:pt>
                <c:pt idx="15">
                  <c:v>71.414597191931534</c:v>
                </c:pt>
                <c:pt idx="16">
                  <c:v>35.740857590845806</c:v>
                </c:pt>
                <c:pt idx="17">
                  <c:v>19.070238781666614</c:v>
                </c:pt>
                <c:pt idx="18">
                  <c:v>17.504747251010453</c:v>
                </c:pt>
                <c:pt idx="19">
                  <c:v>25.338951099690298</c:v>
                </c:pt>
                <c:pt idx="20">
                  <c:v>37.677068795554703</c:v>
                </c:pt>
                <c:pt idx="21">
                  <c:v>43.928197699491527</c:v>
                </c:pt>
                <c:pt idx="22">
                  <c:v>72.448537570985224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A7-4AD6-9892-086327BC9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8614351"/>
        <c:axId val="1988616015"/>
      </c:scatterChart>
      <c:valAx>
        <c:axId val="198861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616015"/>
        <c:crosses val="autoZero"/>
        <c:crossBetween val="midCat"/>
      </c:valAx>
      <c:valAx>
        <c:axId val="198861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614351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711324285184986E-2"/>
          <c:y val="2.9063694028617509E-2"/>
          <c:w val="0.89454752234264201"/>
          <c:h val="0.7713611011773128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layout>
                <c:manualLayout>
                  <c:x val="-1.0945410240439636E-2"/>
                  <c:y val="8.489219693652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8D-478C-B6C5-20F96CFC1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Sheet1!$F$8:$BB$8</c:f>
              <c:strCache>
                <c:ptCount val="49"/>
                <c:pt idx="0">
                  <c:v>اسفند 1397</c:v>
                </c:pt>
                <c:pt idx="1">
                  <c:v>فروردين  1398</c:v>
                </c:pt>
                <c:pt idx="2">
                  <c:v>ارديبهشت 1398</c:v>
                </c:pt>
                <c:pt idx="3">
                  <c:v>خرداد 1398</c:v>
                </c:pt>
                <c:pt idx="4">
                  <c:v>تير 1398</c:v>
                </c:pt>
                <c:pt idx="5">
                  <c:v>مرداد 1398</c:v>
                </c:pt>
                <c:pt idx="6">
                  <c:v>شهريور 1398</c:v>
                </c:pt>
                <c:pt idx="7">
                  <c:v>مهر 1398</c:v>
                </c:pt>
                <c:pt idx="8">
                  <c:v>آبان 1398</c:v>
                </c:pt>
                <c:pt idx="9">
                  <c:v>آذر 1398</c:v>
                </c:pt>
                <c:pt idx="10">
                  <c:v>دی 1398</c:v>
                </c:pt>
                <c:pt idx="11">
                  <c:v>بهمن 1398</c:v>
                </c:pt>
                <c:pt idx="12">
                  <c:v>اسفند 1398</c:v>
                </c:pt>
                <c:pt idx="13">
                  <c:v>فروردين  1399</c:v>
                </c:pt>
                <c:pt idx="14">
                  <c:v>ارديبهشت 1399</c:v>
                </c:pt>
                <c:pt idx="15">
                  <c:v>خرداد 1399</c:v>
                </c:pt>
                <c:pt idx="16">
                  <c:v>تير 1399</c:v>
                </c:pt>
                <c:pt idx="17">
                  <c:v>مرداد 1399</c:v>
                </c:pt>
                <c:pt idx="18">
                  <c:v>شهريور 1399</c:v>
                </c:pt>
                <c:pt idx="19">
                  <c:v>مهر 1399</c:v>
                </c:pt>
                <c:pt idx="20">
                  <c:v>آبان 1399</c:v>
                </c:pt>
                <c:pt idx="21">
                  <c:v>آذر 1399</c:v>
                </c:pt>
                <c:pt idx="22">
                  <c:v>دی 1399</c:v>
                </c:pt>
                <c:pt idx="23">
                  <c:v>بهمن 1399</c:v>
                </c:pt>
                <c:pt idx="24">
                  <c:v>اسفند 1399</c:v>
                </c:pt>
                <c:pt idx="25">
                  <c:v>فروردین 1400</c:v>
                </c:pt>
                <c:pt idx="26">
                  <c:v>اردیبهشت 1400</c:v>
                </c:pt>
                <c:pt idx="27">
                  <c:v>خرداد 1400</c:v>
                </c:pt>
                <c:pt idx="28">
                  <c:v>تیر 1400</c:v>
                </c:pt>
                <c:pt idx="29">
                  <c:v>مرداد 1400</c:v>
                </c:pt>
                <c:pt idx="30">
                  <c:v>شهریور 1400</c:v>
                </c:pt>
                <c:pt idx="31">
                  <c:v>مهر 1400</c:v>
                </c:pt>
                <c:pt idx="32">
                  <c:v>آبان 1400</c:v>
                </c:pt>
                <c:pt idx="33">
                  <c:v>آذر1400</c:v>
                </c:pt>
                <c:pt idx="34">
                  <c:v>دی 1400</c:v>
                </c:pt>
                <c:pt idx="35">
                  <c:v>بهمن 1400</c:v>
                </c:pt>
                <c:pt idx="36">
                  <c:v>اسفند 1400</c:v>
                </c:pt>
                <c:pt idx="37">
                  <c:v>فروردین 1401</c:v>
                </c:pt>
                <c:pt idx="38">
                  <c:v>اردیبهشت 1401</c:v>
                </c:pt>
                <c:pt idx="39">
                  <c:v>خرداد 1401</c:v>
                </c:pt>
                <c:pt idx="40">
                  <c:v>تیر 1401</c:v>
                </c:pt>
                <c:pt idx="41">
                  <c:v>مرداد 1401</c:v>
                </c:pt>
                <c:pt idx="42">
                  <c:v>شهریور 1401</c:v>
                </c:pt>
                <c:pt idx="43">
                  <c:v>مهر 1401</c:v>
                </c:pt>
                <c:pt idx="44">
                  <c:v>آبان 1401</c:v>
                </c:pt>
                <c:pt idx="45">
                  <c:v>آذر 1401</c:v>
                </c:pt>
                <c:pt idx="46">
                  <c:v>دی 1401</c:v>
                </c:pt>
                <c:pt idx="47">
                  <c:v>بهمن 1401</c:v>
                </c:pt>
                <c:pt idx="48">
                  <c:v>اسفند 1401</c:v>
                </c:pt>
              </c:strCache>
            </c:strRef>
          </c:cat>
          <c:val>
            <c:numRef>
              <c:f>Sheet1!$F$21:$BB$21</c:f>
              <c:numCache>
                <c:formatCode>0.000</c:formatCode>
                <c:ptCount val="49"/>
                <c:pt idx="0">
                  <c:v>7.0869999999999997</c:v>
                </c:pt>
                <c:pt idx="1">
                  <c:v>7.1390000000000002</c:v>
                </c:pt>
                <c:pt idx="2">
                  <c:v>7.0590000000000002</c:v>
                </c:pt>
                <c:pt idx="3">
                  <c:v>7.2149999999999999</c:v>
                </c:pt>
                <c:pt idx="4">
                  <c:v>7.2939999999999996</c:v>
                </c:pt>
                <c:pt idx="5">
                  <c:v>7.2519999999999998</c:v>
                </c:pt>
                <c:pt idx="6">
                  <c:v>7.2050000000000001</c:v>
                </c:pt>
                <c:pt idx="7">
                  <c:v>7.3230000000000004</c:v>
                </c:pt>
                <c:pt idx="8">
                  <c:v>7.1420000000000003</c:v>
                </c:pt>
                <c:pt idx="9">
                  <c:v>7.1989999999999998</c:v>
                </c:pt>
                <c:pt idx="10">
                  <c:v>7.3259999999999996</c:v>
                </c:pt>
                <c:pt idx="11">
                  <c:v>7.2430000000000003</c:v>
                </c:pt>
                <c:pt idx="12">
                  <c:v>7.0060000000000002</c:v>
                </c:pt>
                <c:pt idx="13">
                  <c:v>6.8869999999999996</c:v>
                </c:pt>
                <c:pt idx="14">
                  <c:v>6.923</c:v>
                </c:pt>
                <c:pt idx="15">
                  <c:v>6.931</c:v>
                </c:pt>
                <c:pt idx="16">
                  <c:v>7.5510000000000002</c:v>
                </c:pt>
                <c:pt idx="17">
                  <c:v>7.7640000000000002</c:v>
                </c:pt>
                <c:pt idx="18">
                  <c:v>7.7830000000000004</c:v>
                </c:pt>
                <c:pt idx="19">
                  <c:v>7.617</c:v>
                </c:pt>
                <c:pt idx="20">
                  <c:v>7.6340000000000003</c:v>
                </c:pt>
                <c:pt idx="21">
                  <c:v>7.68</c:v>
                </c:pt>
                <c:pt idx="22">
                  <c:v>7.681</c:v>
                </c:pt>
                <c:pt idx="23">
                  <c:v>7.5890000000000004</c:v>
                </c:pt>
                <c:pt idx="24">
                  <c:v>7.5751705201682311</c:v>
                </c:pt>
                <c:pt idx="25">
                  <c:v>7.5014938205265986</c:v>
                </c:pt>
                <c:pt idx="26">
                  <c:v>7.3030727106784301</c:v>
                </c:pt>
                <c:pt idx="27">
                  <c:v>7.3974845278498691</c:v>
                </c:pt>
                <c:pt idx="28">
                  <c:v>7.3823171320900567</c:v>
                </c:pt>
                <c:pt idx="29">
                  <c:v>7.6005543280226373</c:v>
                </c:pt>
                <c:pt idx="30">
                  <c:v>7.8385878362753427</c:v>
                </c:pt>
                <c:pt idx="31">
                  <c:v>7.9747594793435201</c:v>
                </c:pt>
                <c:pt idx="32">
                  <c:v>7.9869348779539955</c:v>
                </c:pt>
                <c:pt idx="33">
                  <c:v>7.8932175587490638</c:v>
                </c:pt>
                <c:pt idx="34">
                  <c:v>7.9262220030990296</c:v>
                </c:pt>
                <c:pt idx="35">
                  <c:v>7.9621696082651736</c:v>
                </c:pt>
                <c:pt idx="36">
                  <c:v>8.0011258837359467</c:v>
                </c:pt>
                <c:pt idx="37">
                  <c:v>7.8840269377880938</c:v>
                </c:pt>
                <c:pt idx="38">
                  <c:v>7.6856236687862438</c:v>
                </c:pt>
                <c:pt idx="39">
                  <c:v>7.971891250370879</c:v>
                </c:pt>
                <c:pt idx="40">
                  <c:v>8.0396612713045368</c:v>
                </c:pt>
                <c:pt idx="41">
                  <c:v>8.0331181964190108</c:v>
                </c:pt>
                <c:pt idx="42">
                  <c:v>8.1000246116427554</c:v>
                </c:pt>
                <c:pt idx="43">
                  <c:v>7.962871530164251</c:v>
                </c:pt>
                <c:pt idx="44">
                  <c:v>7.9808136338647611</c:v>
                </c:pt>
                <c:pt idx="45">
                  <c:v>7.7065547885320553</c:v>
                </c:pt>
                <c:pt idx="46">
                  <c:v>7.6912229299363064</c:v>
                </c:pt>
                <c:pt idx="47">
                  <c:v>7.547783933518005</c:v>
                </c:pt>
                <c:pt idx="48">
                  <c:v>7.3670708033524352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8D-478C-B6C5-20F96CFC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892848"/>
        <c:axId val="1836904080"/>
      </c:lineChart>
      <c:catAx>
        <c:axId val="18368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836904080"/>
        <c:crosses val="autoZero"/>
        <c:auto val="1"/>
        <c:lblAlgn val="ctr"/>
        <c:lblOffset val="100"/>
        <c:noMultiLvlLbl val="0"/>
      </c:catAx>
      <c:valAx>
        <c:axId val="1836904080"/>
        <c:scaling>
          <c:orientation val="minMax"/>
          <c:min val="6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89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0047702873306E-2"/>
          <c:y val="3.172575707981444E-2"/>
          <c:w val="0.94089650478210107"/>
          <c:h val="0.75801358974659694"/>
        </c:manualLayout>
      </c:layout>
      <c:lineChart>
        <c:grouping val="standard"/>
        <c:varyColors val="0"/>
        <c:ser>
          <c:idx val="3"/>
          <c:order val="0"/>
          <c:tx>
            <c:strRef>
              <c:f>'Mprog (2پ)'!$AM$5:$AM$6</c:f>
              <c:strCache>
                <c:ptCount val="2"/>
                <c:pt idx="0">
                  <c:v>رشد هدف نسبت به پایان سال قبل (با استفاده از روند گذشته- درصد)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circle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B0-4ED3-87EF-5D89DF570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'Mprog (2پ)'!$AF$8:$AF$19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'Mprog (2پ)'!$AM$8:$AM$19</c:f>
              <c:numCache>
                <c:formatCode>0.0</c:formatCode>
                <c:ptCount val="12"/>
                <c:pt idx="0">
                  <c:v>1.0025771859614823</c:v>
                </c:pt>
                <c:pt idx="1">
                  <c:v>2.5528808542940977</c:v>
                </c:pt>
                <c:pt idx="2">
                  <c:v>5.2019545356138357</c:v>
                </c:pt>
                <c:pt idx="3">
                  <c:v>7.4425079951522335</c:v>
                </c:pt>
                <c:pt idx="4">
                  <c:v>10.315607169499209</c:v>
                </c:pt>
                <c:pt idx="5">
                  <c:v>13.07290232816152</c:v>
                </c:pt>
                <c:pt idx="6">
                  <c:v>14.889180897237752</c:v>
                </c:pt>
                <c:pt idx="7">
                  <c:v>17.482906238607136</c:v>
                </c:pt>
                <c:pt idx="8">
                  <c:v>20.237769627531101</c:v>
                </c:pt>
                <c:pt idx="9">
                  <c:v>22.316779826139786</c:v>
                </c:pt>
                <c:pt idx="10">
                  <c:v>25.060955073468101</c:v>
                </c:pt>
                <c:pt idx="11">
                  <c:v>30.000000000000004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B0-4ED3-87EF-5D89DF570191}"/>
            </c:ext>
          </c:extLst>
        </c:ser>
        <c:ser>
          <c:idx val="5"/>
          <c:order val="1"/>
          <c:tx>
            <c:strRef>
              <c:f>'Mprog (2پ)'!$AT$5:$AT$6</c:f>
              <c:strCache>
                <c:ptCount val="2"/>
                <c:pt idx="0">
                  <c:v>رشد عملکرد نسبت به پایان سال قبل (درصد)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"/>
              <c:layout>
                <c:manualLayout>
                  <c:x val="-2.0140710710548401E-2"/>
                  <c:y val="-3.0033006747376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0-4ED3-87EF-5D89DF570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'Mprog (2پ)'!$AF$8:$AF$19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'Mprog (2پ)'!$AT$8:$AT$19</c:f>
              <c:numCache>
                <c:formatCode>0.0</c:formatCode>
                <c:ptCount val="12"/>
                <c:pt idx="0">
                  <c:v>-0.18934534106993794</c:v>
                </c:pt>
                <c:pt idx="1">
                  <c:v>2.2975970731141899</c:v>
                </c:pt>
                <c:pt idx="2">
                  <c:v>5.6393871418993342</c:v>
                </c:pt>
                <c:pt idx="3">
                  <c:v>8.6436665535423174</c:v>
                </c:pt>
                <c:pt idx="4">
                  <c:v>11.78183278012763</c:v>
                </c:pt>
                <c:pt idx="5">
                  <c:v>15.778571487695658</c:v>
                </c:pt>
                <c:pt idx="6">
                  <c:v>17.476264578556581</c:v>
                </c:pt>
                <c:pt idx="7">
                  <c:v>20.163726812955773</c:v>
                </c:pt>
                <c:pt idx="8">
                  <c:v>22.20762182251616</c:v>
                </c:pt>
                <c:pt idx="9">
                  <c:v>24.940609712691725</c:v>
                </c:pt>
                <c:pt idx="10">
                  <c:v>26.30141295080746</c:v>
                </c:pt>
                <c:pt idx="11" formatCode="0.00">
                  <c:v>31.150290950327388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B0-4ED3-87EF-5D89DF570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142928"/>
        <c:axId val="1907150000"/>
      </c:lineChart>
      <c:catAx>
        <c:axId val="1907142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907150000"/>
        <c:crosses val="autoZero"/>
        <c:auto val="1"/>
        <c:lblAlgn val="ctr"/>
        <c:lblOffset val="100"/>
        <c:noMultiLvlLbl val="0"/>
      </c:catAx>
      <c:valAx>
        <c:axId val="190715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14292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'Mprog (2پ)'!$AM$5:$AM$6</c:f>
              <c:strCache>
                <c:ptCount val="2"/>
                <c:pt idx="0">
                  <c:v>رشد هدف نسبت به پایان سال قبل (با استفاده از روند گذشته- درصد)</c:v>
                </c:pt>
              </c:strCache>
            </c:strRef>
          </c:tx>
          <c:spPr>
            <a:ln w="38100"/>
          </c:spPr>
          <c:cat>
            <c:strRef>
              <c:f>'Mprog (2پ)'!$AF$8:$AF$19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'Mprog (2پ)'!$AM$8:$AM$19</c:f>
              <c:numCache>
                <c:formatCode>0.0</c:formatCode>
                <c:ptCount val="12"/>
                <c:pt idx="0">
                  <c:v>0.63292677143556353</c:v>
                </c:pt>
                <c:pt idx="1">
                  <c:v>2.0692816210518967</c:v>
                </c:pt>
                <c:pt idx="2">
                  <c:v>4.3741942370733522</c:v>
                </c:pt>
                <c:pt idx="3">
                  <c:v>6.3529389210665617</c:v>
                </c:pt>
                <c:pt idx="4">
                  <c:v>8.7727203036776302</c:v>
                </c:pt>
                <c:pt idx="5">
                  <c:v>11.257147312418436</c:v>
                </c:pt>
                <c:pt idx="6">
                  <c:v>12.739741890861479</c:v>
                </c:pt>
                <c:pt idx="7">
                  <c:v>14.900265120357677</c:v>
                </c:pt>
                <c:pt idx="8">
                  <c:v>17.061569642406067</c:v>
                </c:pt>
                <c:pt idx="9">
                  <c:v>18.88840589654296</c:v>
                </c:pt>
                <c:pt idx="10">
                  <c:v>20.930610908769538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F-47A5-AFC3-D1BDA6ACFB71}"/>
            </c:ext>
          </c:extLst>
        </c:ser>
        <c:ser>
          <c:idx val="5"/>
          <c:order val="1"/>
          <c:tx>
            <c:strRef>
              <c:f>'Mprog (2پ)'!$AT$5:$AT$6</c:f>
              <c:strCache>
                <c:ptCount val="2"/>
                <c:pt idx="0">
                  <c:v>رشد عملکرد نسبت به پایان سال قبل (درصد)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3891174265571663E-2"/>
                  <c:y val="-5.1605697640534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baseline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BF-47A5-AFC3-D1BDA6ACFB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'Mprog (2پ)'!$AF$8:$AF$19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'Mprog (2پ)'!$AT$8:$AT$9</c:f>
              <c:numCache>
                <c:formatCode>0.0</c:formatCode>
                <c:ptCount val="2"/>
                <c:pt idx="0">
                  <c:v>1.2806848573687262</c:v>
                </c:pt>
                <c:pt idx="1">
                  <c:v>2.1178130132998518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BF-47A5-AFC3-D1BDA6ACF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142928"/>
        <c:axId val="1907150000"/>
      </c:lineChart>
      <c:catAx>
        <c:axId val="1907142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907150000"/>
        <c:crosses val="autoZero"/>
        <c:auto val="1"/>
        <c:lblAlgn val="ctr"/>
        <c:lblOffset val="100"/>
        <c:noMultiLvlLbl val="0"/>
      </c:catAx>
      <c:valAx>
        <c:axId val="190715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907142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972811388238619E-2"/>
          <c:y val="0.89410673381792771"/>
          <c:w val="0.97679694699901898"/>
          <c:h val="9.1148781141919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98524358340081E-2"/>
          <c:y val="4.0753290454147911E-2"/>
          <c:w val="0.931365165892725"/>
          <c:h val="0.81237846872555974"/>
        </c:manualLayout>
      </c:layout>
      <c:lineChart>
        <c:grouping val="standard"/>
        <c:varyColors val="0"/>
        <c:ser>
          <c:idx val="0"/>
          <c:order val="0"/>
          <c:tx>
            <c:strRef>
              <c:f>PPI!$E$2</c:f>
              <c:strCache>
                <c:ptCount val="1"/>
                <c:pt idx="0">
                  <c:v>نقطه به نقطه</c:v>
                </c:pt>
              </c:strCache>
            </c:strRef>
          </c:tx>
          <c:spPr>
            <a:ln w="28575"/>
          </c:spPr>
          <c:marker>
            <c:symbol val="none"/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20-4CB4-B3EC-5BF2B790B40A}"/>
                </c:ext>
              </c:extLst>
            </c:dLbl>
            <c:dLbl>
              <c:idx val="25"/>
              <c:layout>
                <c:manualLayout>
                  <c:x val="-1.3889225385288377E-2"/>
                  <c:y val="3.280483143490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20-4CB4-B3EC-5BF2B790B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4472C4"/>
                    </a:solidFill>
                    <a:latin typeface="IPT Mitra" panose="00000400000000000000" pitchFamily="2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PPI!$B$183:$B$208</c:f>
              <c:strCache>
                <c:ptCount val="26"/>
                <c:pt idx="0">
                  <c:v>1400:01</c:v>
                </c:pt>
                <c:pt idx="1">
                  <c:v>1400:02</c:v>
                </c:pt>
                <c:pt idx="2">
                  <c:v>1400:03</c:v>
                </c:pt>
                <c:pt idx="3">
                  <c:v>1400:04</c:v>
                </c:pt>
                <c:pt idx="4">
                  <c:v>1400:05</c:v>
                </c:pt>
                <c:pt idx="5">
                  <c:v>1400:06</c:v>
                </c:pt>
                <c:pt idx="6">
                  <c:v>1400:07</c:v>
                </c:pt>
                <c:pt idx="7">
                  <c:v>1400:08</c:v>
                </c:pt>
                <c:pt idx="8">
                  <c:v>1400:09</c:v>
                </c:pt>
                <c:pt idx="9">
                  <c:v>1400:10</c:v>
                </c:pt>
                <c:pt idx="10">
                  <c:v>1400:11</c:v>
                </c:pt>
                <c:pt idx="11">
                  <c:v>1400:12</c:v>
                </c:pt>
                <c:pt idx="12">
                  <c:v>1401:01</c:v>
                </c:pt>
                <c:pt idx="13">
                  <c:v>1401:02</c:v>
                </c:pt>
                <c:pt idx="14">
                  <c:v>1401:03</c:v>
                </c:pt>
                <c:pt idx="15">
                  <c:v>1401:04</c:v>
                </c:pt>
                <c:pt idx="16">
                  <c:v>1401:05</c:v>
                </c:pt>
                <c:pt idx="17">
                  <c:v>1401:06</c:v>
                </c:pt>
                <c:pt idx="18">
                  <c:v>1401:07</c:v>
                </c:pt>
                <c:pt idx="19">
                  <c:v>1401:08</c:v>
                </c:pt>
                <c:pt idx="20">
                  <c:v>1401:09</c:v>
                </c:pt>
                <c:pt idx="21">
                  <c:v>1401:10</c:v>
                </c:pt>
                <c:pt idx="22">
                  <c:v>1401:11</c:v>
                </c:pt>
                <c:pt idx="23">
                  <c:v>1401:12</c:v>
                </c:pt>
                <c:pt idx="24">
                  <c:v>1402:01</c:v>
                </c:pt>
                <c:pt idx="25">
                  <c:v>1402:02</c:v>
                </c:pt>
              </c:strCache>
            </c:strRef>
          </c:cat>
          <c:val>
            <c:numRef>
              <c:f>PPI!$E$183:$E$208</c:f>
              <c:numCache>
                <c:formatCode>0.0</c:formatCode>
                <c:ptCount val="26"/>
                <c:pt idx="0">
                  <c:v>93.801742633533081</c:v>
                </c:pt>
                <c:pt idx="1">
                  <c:v>103.08487943822212</c:v>
                </c:pt>
                <c:pt idx="2">
                  <c:v>100.54359095071885</c:v>
                </c:pt>
                <c:pt idx="3">
                  <c:v>84.718328327465031</c:v>
                </c:pt>
                <c:pt idx="4">
                  <c:v>74.081744793745258</c:v>
                </c:pt>
                <c:pt idx="5">
                  <c:v>70.850272006809462</c:v>
                </c:pt>
                <c:pt idx="6">
                  <c:v>58.1571328951716</c:v>
                </c:pt>
                <c:pt idx="7">
                  <c:v>49.371383492191001</c:v>
                </c:pt>
                <c:pt idx="8">
                  <c:v>43.448873990683751</c:v>
                </c:pt>
                <c:pt idx="9">
                  <c:v>44.746532741067284</c:v>
                </c:pt>
                <c:pt idx="10">
                  <c:v>37.883230034603997</c:v>
                </c:pt>
                <c:pt idx="11">
                  <c:v>33.116218745724268</c:v>
                </c:pt>
                <c:pt idx="12">
                  <c:v>35.564261277674149</c:v>
                </c:pt>
                <c:pt idx="13">
                  <c:v>40.605643761479797</c:v>
                </c:pt>
                <c:pt idx="14">
                  <c:v>42.062469393486225</c:v>
                </c:pt>
                <c:pt idx="15">
                  <c:v>40.563422591147344</c:v>
                </c:pt>
                <c:pt idx="16">
                  <c:v>37.673775762259027</c:v>
                </c:pt>
                <c:pt idx="17">
                  <c:v>35.457630701884</c:v>
                </c:pt>
                <c:pt idx="18">
                  <c:v>32.947815997446412</c:v>
                </c:pt>
                <c:pt idx="19">
                  <c:v>31.636556418229503</c:v>
                </c:pt>
                <c:pt idx="20">
                  <c:v>33.456768745072139</c:v>
                </c:pt>
                <c:pt idx="21">
                  <c:v>33.326577708307894</c:v>
                </c:pt>
                <c:pt idx="22">
                  <c:v>37.9</c:v>
                </c:pt>
                <c:pt idx="23">
                  <c:v>42.4</c:v>
                </c:pt>
                <c:pt idx="24">
                  <c:v>40.694401815166628</c:v>
                </c:pt>
                <c:pt idx="25">
                  <c:v>32.4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A20-4CB4-B3EC-5BF2B790B40A}"/>
            </c:ext>
          </c:extLst>
        </c:ser>
        <c:ser>
          <c:idx val="1"/>
          <c:order val="1"/>
          <c:tx>
            <c:strRef>
              <c:f>PPI!$F$2</c:f>
              <c:strCache>
                <c:ptCount val="1"/>
                <c:pt idx="0">
                  <c:v>دوازده‌ماهه</c:v>
                </c:pt>
              </c:strCache>
            </c:strRef>
          </c:tx>
          <c:spPr>
            <a:ln w="28575" cmpd="sng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0-4CB4-B3EC-5BF2B790B40A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20-4CB4-B3EC-5BF2B790B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  <a:latin typeface="IPT Mitra" panose="00000400000000000000" pitchFamily="2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PPI!$B$183:$B$208</c:f>
              <c:strCache>
                <c:ptCount val="26"/>
                <c:pt idx="0">
                  <c:v>1400:01</c:v>
                </c:pt>
                <c:pt idx="1">
                  <c:v>1400:02</c:v>
                </c:pt>
                <c:pt idx="2">
                  <c:v>1400:03</c:v>
                </c:pt>
                <c:pt idx="3">
                  <c:v>1400:04</c:v>
                </c:pt>
                <c:pt idx="4">
                  <c:v>1400:05</c:v>
                </c:pt>
                <c:pt idx="5">
                  <c:v>1400:06</c:v>
                </c:pt>
                <c:pt idx="6">
                  <c:v>1400:07</c:v>
                </c:pt>
                <c:pt idx="7">
                  <c:v>1400:08</c:v>
                </c:pt>
                <c:pt idx="8">
                  <c:v>1400:09</c:v>
                </c:pt>
                <c:pt idx="9">
                  <c:v>1400:10</c:v>
                </c:pt>
                <c:pt idx="10">
                  <c:v>1400:11</c:v>
                </c:pt>
                <c:pt idx="11">
                  <c:v>1400:12</c:v>
                </c:pt>
                <c:pt idx="12">
                  <c:v>1401:01</c:v>
                </c:pt>
                <c:pt idx="13">
                  <c:v>1401:02</c:v>
                </c:pt>
                <c:pt idx="14">
                  <c:v>1401:03</c:v>
                </c:pt>
                <c:pt idx="15">
                  <c:v>1401:04</c:v>
                </c:pt>
                <c:pt idx="16">
                  <c:v>1401:05</c:v>
                </c:pt>
                <c:pt idx="17">
                  <c:v>1401:06</c:v>
                </c:pt>
                <c:pt idx="18">
                  <c:v>1401:07</c:v>
                </c:pt>
                <c:pt idx="19">
                  <c:v>1401:08</c:v>
                </c:pt>
                <c:pt idx="20">
                  <c:v>1401:09</c:v>
                </c:pt>
                <c:pt idx="21">
                  <c:v>1401:10</c:v>
                </c:pt>
                <c:pt idx="22">
                  <c:v>1401:11</c:v>
                </c:pt>
                <c:pt idx="23">
                  <c:v>1401:12</c:v>
                </c:pt>
                <c:pt idx="24">
                  <c:v>1402:01</c:v>
                </c:pt>
                <c:pt idx="25">
                  <c:v>1402:02</c:v>
                </c:pt>
              </c:strCache>
            </c:strRef>
          </c:cat>
          <c:val>
            <c:numRef>
              <c:f>PPI!$F$183:$F$208</c:f>
              <c:numCache>
                <c:formatCode>0.0</c:formatCode>
                <c:ptCount val="26"/>
                <c:pt idx="0">
                  <c:v>61.138247552491919</c:v>
                </c:pt>
                <c:pt idx="1">
                  <c:v>68.291451915365656</c:v>
                </c:pt>
                <c:pt idx="2">
                  <c:v>74.979439480050246</c:v>
                </c:pt>
                <c:pt idx="3">
                  <c:v>79.20334758744184</c:v>
                </c:pt>
                <c:pt idx="4">
                  <c:v>81.377131952674773</c:v>
                </c:pt>
                <c:pt idx="5">
                  <c:v>82.580302492719255</c:v>
                </c:pt>
                <c:pt idx="6">
                  <c:v>81.231623329404528</c:v>
                </c:pt>
                <c:pt idx="7">
                  <c:v>77.901486778036201</c:v>
                </c:pt>
                <c:pt idx="8">
                  <c:v>74.002692313027325</c:v>
                </c:pt>
                <c:pt idx="9">
                  <c:v>70.434790239449256</c:v>
                </c:pt>
                <c:pt idx="10">
                  <c:v>65.954629511560341</c:v>
                </c:pt>
                <c:pt idx="11">
                  <c:v>60.909882889390985</c:v>
                </c:pt>
                <c:pt idx="12">
                  <c:v>56.388924863532253</c:v>
                </c:pt>
                <c:pt idx="13">
                  <c:v>52.244164766798775</c:v>
                </c:pt>
                <c:pt idx="14">
                  <c:v>48.660542250861141</c:v>
                </c:pt>
                <c:pt idx="15">
                  <c:v>45.812879549544618</c:v>
                </c:pt>
                <c:pt idx="16">
                  <c:v>43.349581267677507</c:v>
                </c:pt>
                <c:pt idx="17">
                  <c:v>40.955044027045034</c:v>
                </c:pt>
                <c:pt idx="18">
                  <c:v>39.088784184907183</c:v>
                </c:pt>
                <c:pt idx="19">
                  <c:v>37.686050075480665</c:v>
                </c:pt>
                <c:pt idx="20">
                  <c:v>36.897842460345828</c:v>
                </c:pt>
                <c:pt idx="21">
                  <c:v>36.040333523273461</c:v>
                </c:pt>
                <c:pt idx="22">
                  <c:v>36.1</c:v>
                </c:pt>
                <c:pt idx="23">
                  <c:v>36.9</c:v>
                </c:pt>
                <c:pt idx="24">
                  <c:v>37.318044233609726</c:v>
                </c:pt>
                <c:pt idx="25">
                  <c:v>36.6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A20-4CB4-B3EC-5BF2B790B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754816"/>
        <c:axId val="197006464"/>
      </c:lineChart>
      <c:catAx>
        <c:axId val="196754816"/>
        <c:scaling>
          <c:orientation val="minMax"/>
        </c:scaling>
        <c:delete val="0"/>
        <c:axPos val="b"/>
        <c:majorGridlines>
          <c:spPr>
            <a:ln>
              <a:solidFill>
                <a:srgbClr val="E7E6E6">
                  <a:lumMod val="9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low"/>
        <c:txPr>
          <a:bodyPr rot="-2700000"/>
          <a:lstStyle/>
          <a:p>
            <a:pPr>
              <a:defRPr sz="900" b="0" baseline="0">
                <a:solidFill>
                  <a:schemeClr val="tx1"/>
                </a:solidFill>
                <a:latin typeface="IPT Mitra" panose="00000400000000000000" pitchFamily="2" charset="2"/>
              </a:defRPr>
            </a:pPr>
            <a:endParaRPr lang="en-US"/>
          </a:p>
        </c:txPr>
        <c:crossAx val="197006464"/>
        <c:crosses val="autoZero"/>
        <c:auto val="1"/>
        <c:lblAlgn val="ctr"/>
        <c:lblOffset val="100"/>
        <c:tickLblSkip val="1"/>
        <c:noMultiLvlLbl val="0"/>
      </c:catAx>
      <c:valAx>
        <c:axId val="197006464"/>
        <c:scaling>
          <c:orientation val="minMax"/>
          <c:max val="110"/>
          <c:min val="25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800" b="1" baseline="0">
                <a:latin typeface="IPT Mitra" panose="00000400000000000000" pitchFamily="2" charset="2"/>
              </a:defRPr>
            </a:pPr>
            <a:endParaRPr lang="en-US"/>
          </a:p>
        </c:txPr>
        <c:crossAx val="19675481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54324136581375304"/>
          <c:y val="3.8012222548847042E-2"/>
          <c:w val="0.2077683558785921"/>
          <c:h val="0.17172251526811577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</c:spPr>
  <c:txPr>
    <a:bodyPr/>
    <a:lstStyle/>
    <a:p>
      <a:pPr>
        <a:defRPr sz="1000">
          <a:cs typeface="B Nazanin" pitchFamily="2" charset="-78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39360858581205E-2"/>
          <c:y val="3.9564787339268048E-2"/>
          <c:w val="0.9344840583451659"/>
          <c:h val="0.81073142125050124"/>
        </c:manualLayout>
      </c:layout>
      <c:lineChart>
        <c:grouping val="standard"/>
        <c:varyColors val="0"/>
        <c:ser>
          <c:idx val="0"/>
          <c:order val="0"/>
          <c:tx>
            <c:strRef>
              <c:f>'دوازده ماهه'!$B$3</c:f>
              <c:strCache>
                <c:ptCount val="1"/>
                <c:pt idx="0">
                  <c:v>نقطه به نقطه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3.7152062928952317E-2"/>
                  <c:y val="-3.4636675652698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63-4524-B8D4-51D7E34CC50C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21-4604-9AA0-A7F27D99236E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21-4604-9AA0-A7F27D992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'دوازده ماهه'!$DS$2:$ER$2</c:f>
              <c:strCache>
                <c:ptCount val="26"/>
                <c:pt idx="0">
                  <c:v>1400:01</c:v>
                </c:pt>
                <c:pt idx="1">
                  <c:v>1400:02</c:v>
                </c:pt>
                <c:pt idx="2">
                  <c:v>1400:03</c:v>
                </c:pt>
                <c:pt idx="3">
                  <c:v>1400:04</c:v>
                </c:pt>
                <c:pt idx="4">
                  <c:v>1400:05</c:v>
                </c:pt>
                <c:pt idx="5">
                  <c:v>1400:06</c:v>
                </c:pt>
                <c:pt idx="6">
                  <c:v>1400:07</c:v>
                </c:pt>
                <c:pt idx="7">
                  <c:v>1400:08</c:v>
                </c:pt>
                <c:pt idx="8">
                  <c:v>1400:09</c:v>
                </c:pt>
                <c:pt idx="9">
                  <c:v>1400:10</c:v>
                </c:pt>
                <c:pt idx="10">
                  <c:v>1400:11</c:v>
                </c:pt>
                <c:pt idx="11">
                  <c:v>1400:12</c:v>
                </c:pt>
                <c:pt idx="12">
                  <c:v>1401:01</c:v>
                </c:pt>
                <c:pt idx="13">
                  <c:v>1401:02</c:v>
                </c:pt>
                <c:pt idx="14">
                  <c:v>1401:03</c:v>
                </c:pt>
                <c:pt idx="15">
                  <c:v>1401:04</c:v>
                </c:pt>
                <c:pt idx="16">
                  <c:v>1401:05</c:v>
                </c:pt>
                <c:pt idx="17">
                  <c:v>1401:06</c:v>
                </c:pt>
                <c:pt idx="18">
                  <c:v>1401:07</c:v>
                </c:pt>
                <c:pt idx="19">
                  <c:v>1401:08</c:v>
                </c:pt>
                <c:pt idx="20">
                  <c:v>1401:09</c:v>
                </c:pt>
                <c:pt idx="21">
                  <c:v>1401:10</c:v>
                </c:pt>
                <c:pt idx="22">
                  <c:v>1401:11</c:v>
                </c:pt>
                <c:pt idx="23">
                  <c:v>1401:12</c:v>
                </c:pt>
                <c:pt idx="24">
                  <c:v>1402:01</c:v>
                </c:pt>
                <c:pt idx="25">
                  <c:v>1402:02</c:v>
                </c:pt>
              </c:strCache>
            </c:strRef>
          </c:cat>
          <c:val>
            <c:numRef>
              <c:f>'دوازده ماهه'!$DS$3:$ER$3</c:f>
              <c:numCache>
                <c:formatCode>0.0</c:formatCode>
                <c:ptCount val="26"/>
                <c:pt idx="0">
                  <c:v>58.292775665399233</c:v>
                </c:pt>
                <c:pt idx="1">
                  <c:v>54.50545454545454</c:v>
                </c:pt>
                <c:pt idx="2">
                  <c:v>54.881118881118852</c:v>
                </c:pt>
                <c:pt idx="3">
                  <c:v>52.849749582637742</c:v>
                </c:pt>
                <c:pt idx="4">
                  <c:v>52.462903225806457</c:v>
                </c:pt>
                <c:pt idx="5">
                  <c:v>52.937888198757747</c:v>
                </c:pt>
                <c:pt idx="6">
                  <c:v>47.841269841269849</c:v>
                </c:pt>
                <c:pt idx="7">
                  <c:v>41.453083109919589</c:v>
                </c:pt>
                <c:pt idx="8">
                  <c:v>39.943225806451608</c:v>
                </c:pt>
                <c:pt idx="9">
                  <c:v>39.676729559748424</c:v>
                </c:pt>
                <c:pt idx="10">
                  <c:v>37.761732851985556</c:v>
                </c:pt>
                <c:pt idx="11">
                  <c:v>36.258177570093466</c:v>
                </c:pt>
                <c:pt idx="12">
                  <c:v>43.056856669308928</c:v>
                </c:pt>
                <c:pt idx="13">
                  <c:v>46.477911930146632</c:v>
                </c:pt>
                <c:pt idx="14">
                  <c:v>54.208054903377302</c:v>
                </c:pt>
                <c:pt idx="15">
                  <c:v>56.263311379796193</c:v>
                </c:pt>
                <c:pt idx="16">
                  <c:v>55.470923651443485</c:v>
                </c:pt>
                <c:pt idx="17">
                  <c:v>53.648012021280891</c:v>
                </c:pt>
                <c:pt idx="18">
                  <c:v>52.868604446873746</c:v>
                </c:pt>
                <c:pt idx="19">
                  <c:v>52.402297107766969</c:v>
                </c:pt>
                <c:pt idx="20">
                  <c:v>51.354466327358551</c:v>
                </c:pt>
                <c:pt idx="21">
                  <c:v>53.474780040164603</c:v>
                </c:pt>
                <c:pt idx="22">
                  <c:v>55.060272536687648</c:v>
                </c:pt>
                <c:pt idx="23">
                  <c:v>59.946672153776234</c:v>
                </c:pt>
                <c:pt idx="24">
                  <c:v>62.353919000604492</c:v>
                </c:pt>
                <c:pt idx="25">
                  <c:v>59.715281906261538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21-4604-9AA0-A7F27D99236E}"/>
            </c:ext>
          </c:extLst>
        </c:ser>
        <c:ser>
          <c:idx val="1"/>
          <c:order val="1"/>
          <c:tx>
            <c:strRef>
              <c:f>'دوازده ماهه'!$B$4</c:f>
              <c:strCache>
                <c:ptCount val="1"/>
                <c:pt idx="0">
                  <c:v>دوازده ماهه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21-4604-9AA0-A7F27D992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'دوازده ماهه'!$DS$2:$ER$2</c:f>
              <c:strCache>
                <c:ptCount val="26"/>
                <c:pt idx="0">
                  <c:v>1400:01</c:v>
                </c:pt>
                <c:pt idx="1">
                  <c:v>1400:02</c:v>
                </c:pt>
                <c:pt idx="2">
                  <c:v>1400:03</c:v>
                </c:pt>
                <c:pt idx="3">
                  <c:v>1400:04</c:v>
                </c:pt>
                <c:pt idx="4">
                  <c:v>1400:05</c:v>
                </c:pt>
                <c:pt idx="5">
                  <c:v>1400:06</c:v>
                </c:pt>
                <c:pt idx="6">
                  <c:v>1400:07</c:v>
                </c:pt>
                <c:pt idx="7">
                  <c:v>1400:08</c:v>
                </c:pt>
                <c:pt idx="8">
                  <c:v>1400:09</c:v>
                </c:pt>
                <c:pt idx="9">
                  <c:v>1400:10</c:v>
                </c:pt>
                <c:pt idx="10">
                  <c:v>1400:11</c:v>
                </c:pt>
                <c:pt idx="11">
                  <c:v>1400:12</c:v>
                </c:pt>
                <c:pt idx="12">
                  <c:v>1401:01</c:v>
                </c:pt>
                <c:pt idx="13">
                  <c:v>1401:02</c:v>
                </c:pt>
                <c:pt idx="14">
                  <c:v>1401:03</c:v>
                </c:pt>
                <c:pt idx="15">
                  <c:v>1401:04</c:v>
                </c:pt>
                <c:pt idx="16">
                  <c:v>1401:05</c:v>
                </c:pt>
                <c:pt idx="17">
                  <c:v>1401:06</c:v>
                </c:pt>
                <c:pt idx="18">
                  <c:v>1401:07</c:v>
                </c:pt>
                <c:pt idx="19">
                  <c:v>1401:08</c:v>
                </c:pt>
                <c:pt idx="20">
                  <c:v>1401:09</c:v>
                </c:pt>
                <c:pt idx="21">
                  <c:v>1401:10</c:v>
                </c:pt>
                <c:pt idx="22">
                  <c:v>1401:11</c:v>
                </c:pt>
                <c:pt idx="23">
                  <c:v>1401:12</c:v>
                </c:pt>
                <c:pt idx="24">
                  <c:v>1402:01</c:v>
                </c:pt>
                <c:pt idx="25">
                  <c:v>1402:02</c:v>
                </c:pt>
              </c:strCache>
            </c:strRef>
          </c:cat>
          <c:val>
            <c:numRef>
              <c:f>'دوازده ماهه'!$DS$4:$ER$4</c:f>
              <c:numCache>
                <c:formatCode>0.0</c:formatCode>
                <c:ptCount val="26"/>
                <c:pt idx="0">
                  <c:v>49.729511079845281</c:v>
                </c:pt>
                <c:pt idx="1">
                  <c:v>51.824289405684766</c:v>
                </c:pt>
                <c:pt idx="2">
                  <c:v>53.762129380053864</c:v>
                </c:pt>
                <c:pt idx="3">
                  <c:v>55.225016436554881</c:v>
                </c:pt>
                <c:pt idx="4">
                  <c:v>56.30655999999999</c:v>
                </c:pt>
                <c:pt idx="5">
                  <c:v>57.086389061528905</c:v>
                </c:pt>
                <c:pt idx="6">
                  <c:v>56.592981403719278</c:v>
                </c:pt>
                <c:pt idx="7">
                  <c:v>54.75543400028792</c:v>
                </c:pt>
                <c:pt idx="8">
                  <c:v>52.852681039248182</c:v>
                </c:pt>
                <c:pt idx="9">
                  <c:v>50.873342175066284</c:v>
                </c:pt>
                <c:pt idx="10">
                  <c:v>48.553183377811649</c:v>
                </c:pt>
                <c:pt idx="11">
                  <c:v>46.21688802241988</c:v>
                </c:pt>
                <c:pt idx="12">
                  <c:v>45.161752579983585</c:v>
                </c:pt>
                <c:pt idx="13">
                  <c:v>44.705561985158937</c:v>
                </c:pt>
                <c:pt idx="14">
                  <c:v>44.990205230012776</c:v>
                </c:pt>
                <c:pt idx="15">
                  <c:v>45.584605496252095</c:v>
                </c:pt>
                <c:pt idx="16">
                  <c:v>46.104680443354397</c:v>
                </c:pt>
                <c:pt idx="17">
                  <c:v>46.404281667405172</c:v>
                </c:pt>
                <c:pt idx="18">
                  <c:v>46.94319463837985</c:v>
                </c:pt>
                <c:pt idx="19">
                  <c:v>47.859985154675968</c:v>
                </c:pt>
                <c:pt idx="20">
                  <c:v>48.757370877416946</c:v>
                </c:pt>
                <c:pt idx="21">
                  <c:v>49.852450586110081</c:v>
                </c:pt>
                <c:pt idx="22">
                  <c:v>51.221978416804632</c:v>
                </c:pt>
                <c:pt idx="23">
                  <c:v>53.137411437647614</c:v>
                </c:pt>
                <c:pt idx="24">
                  <c:v>54.704851389972276</c:v>
                </c:pt>
                <c:pt idx="25">
                  <c:v>55.742040603819504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721-4604-9AA0-A7F27D992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243392"/>
        <c:axId val="682252544"/>
      </c:lineChart>
      <c:catAx>
        <c:axId val="68224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IPT Mitra" panose="00000400000000000000" pitchFamily="2" charset="2"/>
                <a:ea typeface="+mn-ea"/>
                <a:cs typeface="B Nazanin" pitchFamily="2" charset="-78"/>
              </a:defRPr>
            </a:pPr>
            <a:endParaRPr lang="en-US"/>
          </a:p>
        </c:txPr>
        <c:crossAx val="682252544"/>
        <c:crosses val="autoZero"/>
        <c:auto val="1"/>
        <c:lblAlgn val="ctr"/>
        <c:lblOffset val="100"/>
        <c:noMultiLvlLbl val="0"/>
      </c:catAx>
      <c:valAx>
        <c:axId val="682252544"/>
        <c:scaling>
          <c:orientation val="minMax"/>
          <c:min val="3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/>
                </a:solidFill>
                <a:latin typeface="IPT Mitra" panose="00000400000000000000" pitchFamily="2" charset="2"/>
                <a:ea typeface="+mn-ea"/>
                <a:cs typeface="B Nazanin" pitchFamily="2" charset="-78"/>
              </a:defRPr>
            </a:pPr>
            <a:endParaRPr lang="en-US"/>
          </a:p>
        </c:txPr>
        <c:crossAx val="6822433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2719919907104356"/>
          <c:y val="2.5861104440466312E-2"/>
          <c:w val="0.24070161805035847"/>
          <c:h val="0.1250416157271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Nazanin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4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ارتباط بین رشد نرخ دلار در بازار غیر رسمی و رشد قیمت سکه </a:t>
            </a:r>
            <a:r>
              <a:rPr lang="fa-IR" sz="1400" b="1" i="0" baseline="0" dirty="0" err="1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بهارآزادی</a:t>
            </a:r>
            <a:r>
              <a:rPr lang="fa-IR" sz="14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 (درصد)</a:t>
            </a:r>
            <a:endParaRPr lang="en-US" sz="1400" b="1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805156549706037E-2"/>
          <c:y val="0.31353432562870309"/>
          <c:w val="0.85932404872781998"/>
          <c:h val="0.641895015519969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8956399666620895E-2"/>
                  <c:y val="-4.184468804085791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'[ارتباط بین رشد نرخ دلار و سایر دارایی‌ها.xlsx]فصلی'!$F$17:$AC$17</c:f>
              <c:numCache>
                <c:formatCode>0.0</c:formatCode>
                <c:ptCount val="24"/>
                <c:pt idx="0">
                  <c:v>8.1560965910342222</c:v>
                </c:pt>
                <c:pt idx="1">
                  <c:v>8.292661165536531</c:v>
                </c:pt>
                <c:pt idx="2">
                  <c:v>9.9745690905417579</c:v>
                </c:pt>
                <c:pt idx="3">
                  <c:v>17.143854696237511</c:v>
                </c:pt>
                <c:pt idx="4">
                  <c:v>55.85743546932791</c:v>
                </c:pt>
                <c:pt idx="5">
                  <c:v>169.46251456335452</c:v>
                </c:pt>
                <c:pt idx="6">
                  <c:v>225.42968240507491</c:v>
                </c:pt>
                <c:pt idx="7">
                  <c:v>166.61134298230445</c:v>
                </c:pt>
                <c:pt idx="8">
                  <c:v>136.15937488893022</c:v>
                </c:pt>
                <c:pt idx="9">
                  <c:v>16.192274613638659</c:v>
                </c:pt>
                <c:pt idx="10">
                  <c:v>-10.164466000208554</c:v>
                </c:pt>
                <c:pt idx="11">
                  <c:v>16.218285718767593</c:v>
                </c:pt>
                <c:pt idx="12">
                  <c:v>19.464919296129722</c:v>
                </c:pt>
                <c:pt idx="13">
                  <c:v>88.943458572425456</c:v>
                </c:pt>
                <c:pt idx="14">
                  <c:v>128.95781927699653</c:v>
                </c:pt>
                <c:pt idx="15">
                  <c:v>74.920016048466692</c:v>
                </c:pt>
                <c:pt idx="16">
                  <c:v>42.557733773845712</c:v>
                </c:pt>
                <c:pt idx="17">
                  <c:v>13.665174291248022</c:v>
                </c:pt>
                <c:pt idx="18">
                  <c:v>1.6212915225554478</c:v>
                </c:pt>
                <c:pt idx="19">
                  <c:v>8.675886124051754</c:v>
                </c:pt>
                <c:pt idx="20">
                  <c:v>17.954029697774491</c:v>
                </c:pt>
                <c:pt idx="21">
                  <c:v>15.88162983617355</c:v>
                </c:pt>
                <c:pt idx="22">
                  <c:v>20.757912010365644</c:v>
                </c:pt>
                <c:pt idx="23">
                  <c:v>66.843342777067079</c:v>
                </c:pt>
              </c:numCache>
            </c:numRef>
          </c:xVal>
          <c:yVal>
            <c:numRef>
              <c:f>'[ارتباط بین رشد نرخ دلار و سایر دارایی‌ها.xlsx]فصلی'!$F$18:$AC$18</c:f>
              <c:numCache>
                <c:formatCode>0.0</c:formatCode>
                <c:ptCount val="24"/>
                <c:pt idx="0">
                  <c:v>18.208279984511339</c:v>
                </c:pt>
                <c:pt idx="1">
                  <c:v>10.884959911531883</c:v>
                </c:pt>
                <c:pt idx="2">
                  <c:v>20.411065329993445</c:v>
                </c:pt>
                <c:pt idx="3">
                  <c:v>27.786775135947885</c:v>
                </c:pt>
                <c:pt idx="4">
                  <c:v>64.544338128894879</c:v>
                </c:pt>
                <c:pt idx="5">
                  <c:v>200.06017247018687</c:v>
                </c:pt>
                <c:pt idx="6">
                  <c:v>214.61693243773473</c:v>
                </c:pt>
                <c:pt idx="7">
                  <c:v>176.48984137884932</c:v>
                </c:pt>
                <c:pt idx="8">
                  <c:v>141.8102810145374</c:v>
                </c:pt>
                <c:pt idx="9">
                  <c:v>15.738792542748278</c:v>
                </c:pt>
                <c:pt idx="10">
                  <c:v>-1.6153498114776614</c:v>
                </c:pt>
                <c:pt idx="11">
                  <c:v>24.968533792292931</c:v>
                </c:pt>
                <c:pt idx="12">
                  <c:v>43.753688176859349</c:v>
                </c:pt>
                <c:pt idx="13">
                  <c:v>155.62478260556352</c:v>
                </c:pt>
                <c:pt idx="14">
                  <c:v>220.35678620262323</c:v>
                </c:pt>
                <c:pt idx="15">
                  <c:v>113.92797914317568</c:v>
                </c:pt>
                <c:pt idx="16">
                  <c:v>50.771207948274636</c:v>
                </c:pt>
                <c:pt idx="17">
                  <c:v>4.0165383502889549</c:v>
                </c:pt>
                <c:pt idx="18">
                  <c:v>-8.1406309742325149</c:v>
                </c:pt>
                <c:pt idx="19">
                  <c:v>8.8663167657130053</c:v>
                </c:pt>
                <c:pt idx="20">
                  <c:v>33.197651802937159</c:v>
                </c:pt>
                <c:pt idx="21">
                  <c:v>28.564721361747392</c:v>
                </c:pt>
                <c:pt idx="22">
                  <c:v>32.102881664727498</c:v>
                </c:pt>
                <c:pt idx="23">
                  <c:v>104.16240018610895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6F-40E0-89B0-8F09CA2AD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8695471"/>
        <c:axId val="1988700879"/>
      </c:scatterChart>
      <c:valAx>
        <c:axId val="1988695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700879"/>
        <c:crosses val="autoZero"/>
        <c:crossBetween val="midCat"/>
      </c:valAx>
      <c:valAx>
        <c:axId val="198870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695471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4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ارتباط بین رشد نرخ دلار در بازار غیر رسمی و رشد شاخص قیمت خودرو سواری خارجی (درصد</a:t>
            </a:r>
            <a:r>
              <a:rPr lang="fa-IR" sz="1400" b="1" i="0" baseline="0" dirty="0">
                <a:effectLst/>
                <a:cs typeface="B Nazanin" panose="00000400000000000000" pitchFamily="2" charset="-78"/>
              </a:rPr>
              <a:t>)</a:t>
            </a:r>
            <a:r>
              <a:rPr lang="en-US" sz="1400" b="1" i="0" baseline="0" dirty="0">
                <a:effectLst/>
                <a:cs typeface="B Nazanin" panose="00000400000000000000" pitchFamily="2" charset="-78"/>
              </a:rPr>
              <a:t> </a:t>
            </a:r>
            <a:endParaRPr lang="en-US" sz="1400" b="1" dirty="0">
              <a:effectLst/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23250368538625E-2"/>
          <c:y val="0.31932098976554174"/>
          <c:w val="0.84497516742895318"/>
          <c:h val="0.5809120902601806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4.6894138232720913E-4"/>
                  <c:y val="-3.16378681831437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فصلی!$F$20:$AC$20</c:f>
              <c:numCache>
                <c:formatCode>0.0</c:formatCode>
                <c:ptCount val="24"/>
                <c:pt idx="0">
                  <c:v>8.1560965910344834</c:v>
                </c:pt>
                <c:pt idx="1">
                  <c:v>8.2926611655365754</c:v>
                </c:pt>
                <c:pt idx="2">
                  <c:v>9.9745690905417579</c:v>
                </c:pt>
                <c:pt idx="3">
                  <c:v>17.143854696237511</c:v>
                </c:pt>
                <c:pt idx="4">
                  <c:v>55.857435469327697</c:v>
                </c:pt>
                <c:pt idx="5">
                  <c:v>169.46251456335452</c:v>
                </c:pt>
                <c:pt idx="6">
                  <c:v>225.42968240507491</c:v>
                </c:pt>
                <c:pt idx="7">
                  <c:v>166.61134298230445</c:v>
                </c:pt>
                <c:pt idx="8">
                  <c:v>136.15937488893022</c:v>
                </c:pt>
                <c:pt idx="9">
                  <c:v>16.192274613638659</c:v>
                </c:pt>
                <c:pt idx="10">
                  <c:v>-10.164466000208554</c:v>
                </c:pt>
                <c:pt idx="11">
                  <c:v>16.218285718767593</c:v>
                </c:pt>
                <c:pt idx="12">
                  <c:v>19.464919296129722</c:v>
                </c:pt>
                <c:pt idx="13">
                  <c:v>88.943458572425456</c:v>
                </c:pt>
                <c:pt idx="14">
                  <c:v>128.95781927699653</c:v>
                </c:pt>
                <c:pt idx="15">
                  <c:v>74.920016048466692</c:v>
                </c:pt>
                <c:pt idx="16">
                  <c:v>42.557733773845712</c:v>
                </c:pt>
                <c:pt idx="17">
                  <c:v>13.665174291248022</c:v>
                </c:pt>
                <c:pt idx="18">
                  <c:v>1.6212915225554478</c:v>
                </c:pt>
                <c:pt idx="19">
                  <c:v>8.675886124051754</c:v>
                </c:pt>
                <c:pt idx="20">
                  <c:v>17.954029697774491</c:v>
                </c:pt>
                <c:pt idx="21">
                  <c:v>15.88162983617355</c:v>
                </c:pt>
                <c:pt idx="22">
                  <c:v>20.757912010365644</c:v>
                </c:pt>
                <c:pt idx="23">
                  <c:v>66.843342777067079</c:v>
                </c:pt>
              </c:numCache>
            </c:numRef>
          </c:xVal>
          <c:yVal>
            <c:numRef>
              <c:f>فصلی!$F$40:$AC$40</c:f>
              <c:numCache>
                <c:formatCode>General</c:formatCode>
                <c:ptCount val="24"/>
                <c:pt idx="0">
                  <c:v>13.616869192280575</c:v>
                </c:pt>
                <c:pt idx="1">
                  <c:v>6.914893617021292</c:v>
                </c:pt>
                <c:pt idx="2">
                  <c:v>11.926605504587172</c:v>
                </c:pt>
                <c:pt idx="3">
                  <c:v>18.199172764874334</c:v>
                </c:pt>
                <c:pt idx="4">
                  <c:v>38.691412393834099</c:v>
                </c:pt>
                <c:pt idx="5">
                  <c:v>115.73383084577117</c:v>
                </c:pt>
                <c:pt idx="6">
                  <c:v>141.56908665105385</c:v>
                </c:pt>
                <c:pt idx="7">
                  <c:v>135.4777927321669</c:v>
                </c:pt>
                <c:pt idx="8">
                  <c:v>159.92288500793831</c:v>
                </c:pt>
                <c:pt idx="9">
                  <c:v>82.127414240415106</c:v>
                </c:pt>
                <c:pt idx="10">
                  <c:v>54.726126999515259</c:v>
                </c:pt>
                <c:pt idx="11">
                  <c:v>69.535893918609958</c:v>
                </c:pt>
                <c:pt idx="12">
                  <c:v>48.883071553228604</c:v>
                </c:pt>
                <c:pt idx="13">
                  <c:v>67.521367521367523</c:v>
                </c:pt>
                <c:pt idx="14">
                  <c:v>166.11842105263162</c:v>
                </c:pt>
                <c:pt idx="15">
                  <c:v>124.18582698402</c:v>
                </c:pt>
                <c:pt idx="16">
                  <c:v>97.626304067518475</c:v>
                </c:pt>
                <c:pt idx="17">
                  <c:v>85.397770219198776</c:v>
                </c:pt>
                <c:pt idx="18">
                  <c:v>27.202895991523917</c:v>
                </c:pt>
                <c:pt idx="19">
                  <c:v>36.777045926193296</c:v>
                </c:pt>
                <c:pt idx="20">
                  <c:v>36.771553130282655</c:v>
                </c:pt>
                <c:pt idx="21">
                  <c:v>24.122818193400448</c:v>
                </c:pt>
                <c:pt idx="22">
                  <c:v>20.876425811526772</c:v>
                </c:pt>
                <c:pt idx="23">
                  <c:v>63.436462387580491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95-4CDB-A5E0-1FCD9233B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8584399"/>
        <c:axId val="1988600623"/>
      </c:scatterChart>
      <c:valAx>
        <c:axId val="1988584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600623"/>
        <c:crosses val="autoZero"/>
        <c:crossBetween val="midCat"/>
      </c:valAx>
      <c:valAx>
        <c:axId val="198860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584399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85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2-4808-B4F9-8B01BEC38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Sheet1!$A$23:$A$33</c:f>
              <c:strCache>
                <c:ptCount val="11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  <c:pt idx="10">
                  <c:v>نه‌ماهه 1401</c:v>
                </c:pt>
              </c:strCache>
            </c:strRef>
          </c:cat>
          <c:val>
            <c:numRef>
              <c:f>Sheet1!$B$23:$B$33</c:f>
              <c:numCache>
                <c:formatCode>0.0</c:formatCode>
                <c:ptCount val="11"/>
                <c:pt idx="0">
                  <c:v>-4.2991677113240172</c:v>
                </c:pt>
                <c:pt idx="1">
                  <c:v>-1.647500867017456</c:v>
                </c:pt>
                <c:pt idx="2">
                  <c:v>3.4602883401907434</c:v>
                </c:pt>
                <c:pt idx="3">
                  <c:v>-1.8002791508566105</c:v>
                </c:pt>
                <c:pt idx="4">
                  <c:v>8.7191250965168905</c:v>
                </c:pt>
                <c:pt idx="5">
                  <c:v>2.278798681881284</c:v>
                </c:pt>
                <c:pt idx="6">
                  <c:v>-2.981292664643604</c:v>
                </c:pt>
                <c:pt idx="7">
                  <c:v>-2.9490441261205405</c:v>
                </c:pt>
                <c:pt idx="8">
                  <c:v>4.0737258445334277</c:v>
                </c:pt>
                <c:pt idx="9">
                  <c:v>4.3701778999443661</c:v>
                </c:pt>
                <c:pt idx="1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2-4808-B4F9-8B01BEC38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912927"/>
        <c:axId val="2086916255"/>
      </c:barChart>
      <c:lineChart>
        <c:grouping val="standard"/>
        <c:varyColors val="0"/>
        <c:ser>
          <c:idx val="1"/>
          <c:order val="1"/>
          <c:tx>
            <c:strRef>
              <c:f>Sheet1!$C$22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6583750092549077E-3"/>
                  <c:y val="-7.7972709551657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2-4808-B4F9-8B01BEC38CFA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Sheet1!$A$23:$A$32</c:f>
              <c:numCache>
                <c:formatCode>General</c:formatCode>
                <c:ptCount val="10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</c:numCache>
            </c:numRef>
          </c:cat>
          <c:val>
            <c:numRef>
              <c:f>Sheet1!$C$23:$C$32</c:f>
              <c:numCache>
                <c:formatCode>0.0</c:formatCode>
                <c:ptCount val="10"/>
                <c:pt idx="0">
                  <c:v>0.84281135213233327</c:v>
                </c:pt>
                <c:pt idx="1">
                  <c:v>0.84281135213233327</c:v>
                </c:pt>
                <c:pt idx="2">
                  <c:v>0.84281135213233327</c:v>
                </c:pt>
                <c:pt idx="3">
                  <c:v>0.84281135213233327</c:v>
                </c:pt>
                <c:pt idx="4">
                  <c:v>0.84281135213233327</c:v>
                </c:pt>
                <c:pt idx="5">
                  <c:v>0.84281135213233327</c:v>
                </c:pt>
                <c:pt idx="6">
                  <c:v>0.84281135213233327</c:v>
                </c:pt>
                <c:pt idx="7">
                  <c:v>0.84281135213233327</c:v>
                </c:pt>
                <c:pt idx="8">
                  <c:v>0.84281135213233327</c:v>
                </c:pt>
                <c:pt idx="9">
                  <c:v>0.84281135213233327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92-4808-B4F9-8B01BEC38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912927"/>
        <c:axId val="2086916255"/>
      </c:lineChart>
      <c:catAx>
        <c:axId val="208691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86916255"/>
        <c:crosses val="autoZero"/>
        <c:auto val="1"/>
        <c:lblAlgn val="ctr"/>
        <c:lblOffset val="100"/>
        <c:noMultiLvlLbl val="0"/>
      </c:catAx>
      <c:valAx>
        <c:axId val="2086916255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86912927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ED7D31">
        <a:lumMod val="20000"/>
        <a:lumOff val="80000"/>
      </a:srgb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100" b="1">
          <a:cs typeface="B Nazanin" panose="00000400000000000000" pitchFamily="2" charset="-78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630008094732643E-2"/>
          <c:y val="2.256175380597315E-2"/>
          <c:w val="0.91245276088278826"/>
          <c:h val="0.83378827646544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0941981407468825E-17"/>
                  <c:y val="1.1695906432748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6F-41DF-80A9-0ADD25D58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Sheet1!$A$52:$A$62</c:f>
              <c:strCache>
                <c:ptCount val="11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  <c:pt idx="10">
                  <c:v>نه‌ماهه 1401</c:v>
                </c:pt>
              </c:strCache>
            </c:strRef>
          </c:cat>
          <c:val>
            <c:numRef>
              <c:f>Sheet1!$B$52:$B$62</c:f>
              <c:numCache>
                <c:formatCode>0.0</c:formatCode>
                <c:ptCount val="11"/>
                <c:pt idx="0">
                  <c:v>-24.037027437763044</c:v>
                </c:pt>
                <c:pt idx="1">
                  <c:v>-11.612138119459274</c:v>
                </c:pt>
                <c:pt idx="2">
                  <c:v>7.1474590721534668</c:v>
                </c:pt>
                <c:pt idx="3">
                  <c:v>-14.012278576128409</c:v>
                </c:pt>
                <c:pt idx="4">
                  <c:v>-1.7893158642856548</c:v>
                </c:pt>
                <c:pt idx="5">
                  <c:v>-0.5326693715405213</c:v>
                </c:pt>
                <c:pt idx="6">
                  <c:v>-15.820502476098468</c:v>
                </c:pt>
                <c:pt idx="7">
                  <c:v>-6.6277401520471955</c:v>
                </c:pt>
                <c:pt idx="8">
                  <c:v>3.2225712014183614</c:v>
                </c:pt>
                <c:pt idx="9">
                  <c:v>1.3345950658631978E-2</c:v>
                </c:pt>
                <c:pt idx="1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F-41DF-80A9-0ADD25D58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912927"/>
        <c:axId val="2086916255"/>
      </c:barChart>
      <c:lineChart>
        <c:grouping val="standard"/>
        <c:varyColors val="0"/>
        <c:ser>
          <c:idx val="1"/>
          <c:order val="1"/>
          <c:tx>
            <c:strRef>
              <c:f>Sheet1!$C$51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9.7799511002444987E-3"/>
                  <c:y val="-7.6628352490421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6F-41DF-80A9-0ADD25D58BCF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Sheet1!$A$52:$A$61</c:f>
              <c:numCache>
                <c:formatCode>General</c:formatCode>
                <c:ptCount val="10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</c:numCache>
            </c:numRef>
          </c:cat>
          <c:val>
            <c:numRef>
              <c:f>Sheet1!$C$52:$C$61</c:f>
              <c:numCache>
                <c:formatCode>0.0</c:formatCode>
                <c:ptCount val="10"/>
                <c:pt idx="0">
                  <c:v>-6.9</c:v>
                </c:pt>
                <c:pt idx="1">
                  <c:v>-6.9</c:v>
                </c:pt>
                <c:pt idx="2">
                  <c:v>-6.9</c:v>
                </c:pt>
                <c:pt idx="3">
                  <c:v>-6.9</c:v>
                </c:pt>
                <c:pt idx="4">
                  <c:v>-6.9</c:v>
                </c:pt>
                <c:pt idx="5">
                  <c:v>-6.9</c:v>
                </c:pt>
                <c:pt idx="6">
                  <c:v>-6.9</c:v>
                </c:pt>
                <c:pt idx="7">
                  <c:v>-6.9</c:v>
                </c:pt>
                <c:pt idx="8">
                  <c:v>-6.9</c:v>
                </c:pt>
                <c:pt idx="9">
                  <c:v>-6.9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6F-41DF-80A9-0ADD25D58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912927"/>
        <c:axId val="2086916255"/>
      </c:lineChart>
      <c:catAx>
        <c:axId val="208691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86916255"/>
        <c:crosses val="autoZero"/>
        <c:auto val="1"/>
        <c:lblAlgn val="ctr"/>
        <c:lblOffset val="100"/>
        <c:noMultiLvlLbl val="0"/>
      </c:catAx>
      <c:valAx>
        <c:axId val="2086916255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86912927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5B9BD5">
        <a:lumMod val="20000"/>
        <a:lumOff val="80000"/>
      </a:srgb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100" b="1">
          <a:cs typeface="B Nazanin" panose="00000400000000000000" pitchFamily="2" charset="-78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کاهشی!$G$66</c:f>
              <c:strCache>
                <c:ptCount val="1"/>
                <c:pt idx="0">
                  <c:v>میزان دلار معامله شده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کاهشی!$F$67:$F$72</c:f>
              <c:strCache>
                <c:ptCount val="5"/>
                <c:pt idx="0">
                  <c:v>بهمن 1401</c:v>
                </c:pt>
                <c:pt idx="1">
                  <c:v>اسفند 1401</c:v>
                </c:pt>
                <c:pt idx="2">
                  <c:v>فروردین 1402</c:v>
                </c:pt>
                <c:pt idx="3">
                  <c:v>اردیبهشت 1402</c:v>
                </c:pt>
                <c:pt idx="4">
                  <c:v>خرداد 1402</c:v>
                </c:pt>
              </c:strCache>
              <c:extLst/>
            </c:strRef>
          </c:cat>
          <c:val>
            <c:numRef>
              <c:f>کاهشی!$G$67:$G$72</c:f>
              <c:numCache>
                <c:formatCode>General</c:formatCode>
                <c:ptCount val="5"/>
                <c:pt idx="0">
                  <c:v>303</c:v>
                </c:pt>
                <c:pt idx="1">
                  <c:v>422</c:v>
                </c:pt>
                <c:pt idx="2">
                  <c:v>35</c:v>
                </c:pt>
                <c:pt idx="3">
                  <c:v>93</c:v>
                </c:pt>
                <c:pt idx="4">
                  <c:v>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465-42C5-8427-5A4D123FCAC6}"/>
            </c:ext>
          </c:extLst>
        </c:ser>
        <c:ser>
          <c:idx val="1"/>
          <c:order val="1"/>
          <c:tx>
            <c:strRef>
              <c:f>کاهشی!$H$66</c:f>
              <c:strCache>
                <c:ptCount val="1"/>
                <c:pt idx="0">
                  <c:v>میزان یورو معامله شده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کاهشی!$F$67:$F$72</c:f>
              <c:strCache>
                <c:ptCount val="5"/>
                <c:pt idx="0">
                  <c:v>بهمن 1401</c:v>
                </c:pt>
                <c:pt idx="1">
                  <c:v>اسفند 1401</c:v>
                </c:pt>
                <c:pt idx="2">
                  <c:v>فروردین 1402</c:v>
                </c:pt>
                <c:pt idx="3">
                  <c:v>اردیبهشت 1402</c:v>
                </c:pt>
                <c:pt idx="4">
                  <c:v>خرداد 1402</c:v>
                </c:pt>
              </c:strCache>
              <c:extLst/>
            </c:strRef>
          </c:cat>
          <c:val>
            <c:numRef>
              <c:f>کاهشی!$H$67:$H$72</c:f>
              <c:numCache>
                <c:formatCode>General</c:formatCode>
                <c:ptCount val="5"/>
                <c:pt idx="0">
                  <c:v>50</c:v>
                </c:pt>
                <c:pt idx="1">
                  <c:v>28</c:v>
                </c:pt>
                <c:pt idx="2">
                  <c:v>2</c:v>
                </c:pt>
                <c:pt idx="3">
                  <c:v>12</c:v>
                </c:pt>
                <c:pt idx="4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465-42C5-8427-5A4D123FCA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2463296"/>
        <c:axId val="752464960"/>
      </c:barChart>
      <c:catAx>
        <c:axId val="7524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752464960"/>
        <c:crosses val="autoZero"/>
        <c:auto val="1"/>
        <c:lblAlgn val="ctr"/>
        <c:lblOffset val="100"/>
        <c:noMultiLvlLbl val="0"/>
      </c:catAx>
      <c:valAx>
        <c:axId val="75246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3515022581076335E-3"/>
              <c:y val="0.31546095600291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IPT Nazanin" panose="00000400000000000000" pitchFamily="2" charset="2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7524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IPT Nazanin" panose="00000400000000000000" pitchFamily="2" charset="2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200" b="1" baseline="0">
          <a:solidFill>
            <a:sysClr val="windowText" lastClr="000000"/>
          </a:solidFill>
          <a:latin typeface="IPT Nazanin" panose="00000400000000000000" pitchFamily="2" charset="2"/>
          <a:cs typeface="B Nazanin" panose="00000400000000000000" pitchFamily="2" charset="-78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'فروش اسکناس بانک‌م در سامانه'!$C$1</c:f>
              <c:strCache>
                <c:ptCount val="1"/>
                <c:pt idx="0">
                  <c:v>حجم معامله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'فروش اسکناس بانک‌م در سامانه'!$B$2:$B$91</c:f>
              <c:strCache>
                <c:ptCount val="90"/>
                <c:pt idx="0">
                  <c:v>1401/11/06</c:v>
                </c:pt>
                <c:pt idx="1">
                  <c:v>1401/11/08</c:v>
                </c:pt>
                <c:pt idx="2">
                  <c:v>1401/11/09</c:v>
                </c:pt>
                <c:pt idx="3">
                  <c:v>1401/11/10</c:v>
                </c:pt>
                <c:pt idx="4">
                  <c:v>1401/11/11</c:v>
                </c:pt>
                <c:pt idx="5">
                  <c:v>1401/11/12</c:v>
                </c:pt>
                <c:pt idx="6">
                  <c:v>1401/11/13</c:v>
                </c:pt>
                <c:pt idx="7">
                  <c:v>1401/11/14</c:v>
                </c:pt>
                <c:pt idx="8">
                  <c:v>1401/11/15</c:v>
                </c:pt>
                <c:pt idx="9">
                  <c:v>1401/11/16</c:v>
                </c:pt>
                <c:pt idx="10">
                  <c:v>1401/11/17</c:v>
                </c:pt>
                <c:pt idx="11">
                  <c:v>1401/11/18</c:v>
                </c:pt>
                <c:pt idx="12">
                  <c:v>1401/11/19</c:v>
                </c:pt>
                <c:pt idx="13">
                  <c:v>1401/11/20</c:v>
                </c:pt>
                <c:pt idx="14">
                  <c:v>1401/11/21</c:v>
                </c:pt>
                <c:pt idx="15">
                  <c:v>1401/11/23</c:v>
                </c:pt>
                <c:pt idx="16">
                  <c:v>1401/11/24</c:v>
                </c:pt>
                <c:pt idx="17">
                  <c:v>1401/11/25</c:v>
                </c:pt>
                <c:pt idx="18">
                  <c:v>1401/11/26</c:v>
                </c:pt>
                <c:pt idx="19">
                  <c:v>1401/11/27</c:v>
                </c:pt>
                <c:pt idx="20">
                  <c:v>1401/11/30</c:v>
                </c:pt>
                <c:pt idx="21">
                  <c:v>1401/12/06</c:v>
                </c:pt>
                <c:pt idx="22">
                  <c:v>1401/12/07</c:v>
                </c:pt>
                <c:pt idx="23">
                  <c:v>1401/12/08</c:v>
                </c:pt>
                <c:pt idx="24">
                  <c:v>1401/12/09</c:v>
                </c:pt>
                <c:pt idx="25">
                  <c:v>1401/12/10</c:v>
                </c:pt>
                <c:pt idx="26">
                  <c:v>1401/12/11</c:v>
                </c:pt>
                <c:pt idx="27">
                  <c:v>1401/12/13</c:v>
                </c:pt>
                <c:pt idx="28">
                  <c:v>1401/12/14</c:v>
                </c:pt>
                <c:pt idx="29">
                  <c:v>1401/12/15</c:v>
                </c:pt>
                <c:pt idx="30">
                  <c:v>1401/12/16</c:v>
                </c:pt>
                <c:pt idx="31">
                  <c:v>1401/12/18</c:v>
                </c:pt>
                <c:pt idx="32">
                  <c:v>1401/12/20</c:v>
                </c:pt>
                <c:pt idx="33">
                  <c:v>1401/12/21</c:v>
                </c:pt>
                <c:pt idx="34">
                  <c:v>1401/12/22</c:v>
                </c:pt>
                <c:pt idx="35">
                  <c:v>1401/12/23</c:v>
                </c:pt>
                <c:pt idx="36">
                  <c:v>1401/12/24</c:v>
                </c:pt>
                <c:pt idx="37">
                  <c:v>1401/12/25</c:v>
                </c:pt>
                <c:pt idx="38">
                  <c:v>1401/12/27</c:v>
                </c:pt>
                <c:pt idx="39">
                  <c:v>1401/12/28</c:v>
                </c:pt>
                <c:pt idx="40">
                  <c:v>1402/01/09</c:v>
                </c:pt>
                <c:pt idx="41">
                  <c:v>1402/01/10</c:v>
                </c:pt>
                <c:pt idx="42">
                  <c:v>1402/01/17</c:v>
                </c:pt>
                <c:pt idx="43">
                  <c:v>1402/01/19</c:v>
                </c:pt>
                <c:pt idx="44">
                  <c:v>1402/01/22</c:v>
                </c:pt>
                <c:pt idx="45">
                  <c:v>1402/01/24</c:v>
                </c:pt>
                <c:pt idx="46">
                  <c:v>1402/01/26</c:v>
                </c:pt>
                <c:pt idx="47">
                  <c:v>1402/01/27</c:v>
                </c:pt>
                <c:pt idx="48">
                  <c:v>1402/01/28</c:v>
                </c:pt>
                <c:pt idx="49">
                  <c:v>1402/01/29</c:v>
                </c:pt>
                <c:pt idx="50">
                  <c:v>1402/01/30</c:v>
                </c:pt>
                <c:pt idx="51">
                  <c:v>1402/01/31</c:v>
                </c:pt>
                <c:pt idx="52">
                  <c:v>1402/02/04</c:v>
                </c:pt>
                <c:pt idx="53">
                  <c:v>1402/02/05</c:v>
                </c:pt>
                <c:pt idx="54">
                  <c:v>1402/02/06</c:v>
                </c:pt>
                <c:pt idx="55">
                  <c:v>1402/02/07</c:v>
                </c:pt>
                <c:pt idx="56">
                  <c:v>1402/02/09</c:v>
                </c:pt>
                <c:pt idx="57">
                  <c:v>1402/02/10</c:v>
                </c:pt>
                <c:pt idx="58">
                  <c:v>1402/02/11</c:v>
                </c:pt>
                <c:pt idx="59">
                  <c:v>1402/02/12</c:v>
                </c:pt>
                <c:pt idx="60">
                  <c:v>1402/02/13</c:v>
                </c:pt>
                <c:pt idx="61">
                  <c:v>1402/02/14</c:v>
                </c:pt>
                <c:pt idx="62">
                  <c:v>1402/02/16</c:v>
                </c:pt>
                <c:pt idx="63">
                  <c:v>1402/02/17</c:v>
                </c:pt>
                <c:pt idx="64">
                  <c:v>1402/02/18</c:v>
                </c:pt>
                <c:pt idx="65">
                  <c:v>1402/02/19</c:v>
                </c:pt>
                <c:pt idx="66">
                  <c:v>1402/02/20</c:v>
                </c:pt>
                <c:pt idx="67">
                  <c:v>1402/02/21</c:v>
                </c:pt>
                <c:pt idx="68">
                  <c:v>1402/02/23</c:v>
                </c:pt>
                <c:pt idx="69">
                  <c:v>1402/02/24</c:v>
                </c:pt>
                <c:pt idx="70">
                  <c:v>1402/02/25</c:v>
                </c:pt>
                <c:pt idx="71">
                  <c:v>1402/02/27</c:v>
                </c:pt>
                <c:pt idx="72">
                  <c:v>1402/02/28</c:v>
                </c:pt>
                <c:pt idx="73">
                  <c:v>1402/02/30</c:v>
                </c:pt>
                <c:pt idx="74">
                  <c:v>1402/02/31</c:v>
                </c:pt>
                <c:pt idx="75">
                  <c:v>1402/03/01</c:v>
                </c:pt>
                <c:pt idx="76">
                  <c:v>1402/03/02</c:v>
                </c:pt>
                <c:pt idx="77">
                  <c:v>1402/03/03</c:v>
                </c:pt>
                <c:pt idx="78">
                  <c:v>1402/03/04</c:v>
                </c:pt>
                <c:pt idx="79">
                  <c:v>1402/03/06</c:v>
                </c:pt>
                <c:pt idx="80">
                  <c:v>1402/03/07</c:v>
                </c:pt>
                <c:pt idx="81">
                  <c:v>1402/03/08</c:v>
                </c:pt>
                <c:pt idx="82">
                  <c:v>1402/03/09</c:v>
                </c:pt>
                <c:pt idx="83">
                  <c:v>1402/03/10</c:v>
                </c:pt>
                <c:pt idx="84">
                  <c:v>1402/03/11</c:v>
                </c:pt>
                <c:pt idx="85">
                  <c:v>1402/03/13</c:v>
                </c:pt>
                <c:pt idx="86">
                  <c:v>1402/03/16</c:v>
                </c:pt>
                <c:pt idx="87">
                  <c:v>1402/03/17</c:v>
                </c:pt>
                <c:pt idx="88">
                  <c:v>1402/03/18</c:v>
                </c:pt>
                <c:pt idx="89">
                  <c:v>1402/03/20</c:v>
                </c:pt>
              </c:strCache>
            </c:strRef>
          </c:cat>
          <c:val>
            <c:numRef>
              <c:f>'فروش اسکناس بانک‌م در سامانه'!$C$2:$C$91</c:f>
              <c:numCache>
                <c:formatCode>#,##0.0</c:formatCode>
                <c:ptCount val="90"/>
                <c:pt idx="0">
                  <c:v>3.1479415203359631</c:v>
                </c:pt>
                <c:pt idx="1">
                  <c:v>4.5067766768912101</c:v>
                </c:pt>
                <c:pt idx="2">
                  <c:v>11.58385278602146</c:v>
                </c:pt>
                <c:pt idx="3">
                  <c:v>13.07322797247719</c:v>
                </c:pt>
                <c:pt idx="4">
                  <c:v>16.96289818222127</c:v>
                </c:pt>
                <c:pt idx="5">
                  <c:v>17.548204194497387</c:v>
                </c:pt>
                <c:pt idx="6">
                  <c:v>14.801187120491198</c:v>
                </c:pt>
                <c:pt idx="7">
                  <c:v>0.58302399305798547</c:v>
                </c:pt>
                <c:pt idx="8">
                  <c:v>1.2606801419319698</c:v>
                </c:pt>
                <c:pt idx="9">
                  <c:v>17.66638177387679</c:v>
                </c:pt>
                <c:pt idx="10">
                  <c:v>21.026300059733412</c:v>
                </c:pt>
                <c:pt idx="11">
                  <c:v>22.94420151889739</c:v>
                </c:pt>
                <c:pt idx="12">
                  <c:v>23.149162059778131</c:v>
                </c:pt>
                <c:pt idx="13">
                  <c:v>19.484102590304708</c:v>
                </c:pt>
                <c:pt idx="14">
                  <c:v>0.84727488802972184</c:v>
                </c:pt>
                <c:pt idx="15">
                  <c:v>25.499270853450369</c:v>
                </c:pt>
                <c:pt idx="16">
                  <c:v>28.468065716090102</c:v>
                </c:pt>
                <c:pt idx="17">
                  <c:v>32.414505729593778</c:v>
                </c:pt>
                <c:pt idx="18">
                  <c:v>34.615703556171312</c:v>
                </c:pt>
                <c:pt idx="19">
                  <c:v>21.493041096447033</c:v>
                </c:pt>
                <c:pt idx="20">
                  <c:v>18.828315365311152</c:v>
                </c:pt>
                <c:pt idx="21">
                  <c:v>10.241135624823475</c:v>
                </c:pt>
                <c:pt idx="22">
                  <c:v>29.07103381117977</c:v>
                </c:pt>
                <c:pt idx="23">
                  <c:v>35.015264395698054</c:v>
                </c:pt>
                <c:pt idx="24">
                  <c:v>35.69075201331097</c:v>
                </c:pt>
                <c:pt idx="25">
                  <c:v>25.899134889506897</c:v>
                </c:pt>
                <c:pt idx="26">
                  <c:v>13.290325831370716</c:v>
                </c:pt>
                <c:pt idx="27">
                  <c:v>21.849609309999998</c:v>
                </c:pt>
                <c:pt idx="28">
                  <c:v>21.055699100000002</c:v>
                </c:pt>
                <c:pt idx="29">
                  <c:v>16.310286000000001</c:v>
                </c:pt>
                <c:pt idx="30">
                  <c:v>13.0267514</c:v>
                </c:pt>
                <c:pt idx="31">
                  <c:v>13.218340119999999</c:v>
                </c:pt>
                <c:pt idx="32">
                  <c:v>3.6883047000000002</c:v>
                </c:pt>
                <c:pt idx="33">
                  <c:v>17.888528399999998</c:v>
                </c:pt>
                <c:pt idx="34">
                  <c:v>21.438633329999998</c:v>
                </c:pt>
                <c:pt idx="35">
                  <c:v>35.035482399999999</c:v>
                </c:pt>
                <c:pt idx="36">
                  <c:v>38.081766950000002</c:v>
                </c:pt>
                <c:pt idx="37">
                  <c:v>34.647764000000002</c:v>
                </c:pt>
                <c:pt idx="38">
                  <c:v>37.810960000000001</c:v>
                </c:pt>
                <c:pt idx="39">
                  <c:v>28.5101792</c:v>
                </c:pt>
                <c:pt idx="40">
                  <c:v>12.731543500000001</c:v>
                </c:pt>
                <c:pt idx="41">
                  <c:v>13.41810122</c:v>
                </c:pt>
                <c:pt idx="42">
                  <c:v>0.06</c:v>
                </c:pt>
                <c:pt idx="43">
                  <c:v>0.16089999999999999</c:v>
                </c:pt>
                <c:pt idx="44">
                  <c:v>0.90856000000000003</c:v>
                </c:pt>
                <c:pt idx="45">
                  <c:v>0.38059199999999999</c:v>
                </c:pt>
                <c:pt idx="46">
                  <c:v>1.17424</c:v>
                </c:pt>
                <c:pt idx="47">
                  <c:v>1.1879999999999999</c:v>
                </c:pt>
                <c:pt idx="48">
                  <c:v>1.7477100000000001</c:v>
                </c:pt>
                <c:pt idx="49">
                  <c:v>1.3779511</c:v>
                </c:pt>
                <c:pt idx="50">
                  <c:v>2.4401139999999999</c:v>
                </c:pt>
                <c:pt idx="51">
                  <c:v>1.60626</c:v>
                </c:pt>
                <c:pt idx="52">
                  <c:v>2.2523200000000001</c:v>
                </c:pt>
                <c:pt idx="53">
                  <c:v>2.4019919600000001</c:v>
                </c:pt>
                <c:pt idx="54">
                  <c:v>2.1830799999999999</c:v>
                </c:pt>
                <c:pt idx="55">
                  <c:v>2.0834212000000001</c:v>
                </c:pt>
                <c:pt idx="56">
                  <c:v>3.6202632000000001</c:v>
                </c:pt>
                <c:pt idx="57">
                  <c:v>4.3616599999999996</c:v>
                </c:pt>
                <c:pt idx="58">
                  <c:v>5.8033503</c:v>
                </c:pt>
                <c:pt idx="59">
                  <c:v>5.3380000000000001</c:v>
                </c:pt>
                <c:pt idx="60">
                  <c:v>6.1965968199999999</c:v>
                </c:pt>
                <c:pt idx="61">
                  <c:v>4.2410600000000001</c:v>
                </c:pt>
                <c:pt idx="62">
                  <c:v>4.141</c:v>
                </c:pt>
                <c:pt idx="63">
                  <c:v>5.2510899999999996</c:v>
                </c:pt>
                <c:pt idx="64">
                  <c:v>6.1114139999999999</c:v>
                </c:pt>
                <c:pt idx="65">
                  <c:v>5.6333279999999997</c:v>
                </c:pt>
                <c:pt idx="66">
                  <c:v>4.8833200000000003</c:v>
                </c:pt>
                <c:pt idx="67">
                  <c:v>4.7356375000000002</c:v>
                </c:pt>
                <c:pt idx="68">
                  <c:v>5.0517620000000001</c:v>
                </c:pt>
                <c:pt idx="69">
                  <c:v>6.2308570000000003</c:v>
                </c:pt>
                <c:pt idx="70">
                  <c:v>5.2986269999999998</c:v>
                </c:pt>
                <c:pt idx="71">
                  <c:v>5.0681338</c:v>
                </c:pt>
                <c:pt idx="72">
                  <c:v>4.3580448000000001</c:v>
                </c:pt>
                <c:pt idx="73">
                  <c:v>5.3597789999999996</c:v>
                </c:pt>
                <c:pt idx="74">
                  <c:v>4.8552007999999995</c:v>
                </c:pt>
                <c:pt idx="75">
                  <c:v>5.7073664000000006</c:v>
                </c:pt>
                <c:pt idx="76">
                  <c:v>6.6656674000000002</c:v>
                </c:pt>
                <c:pt idx="77">
                  <c:v>6.6435197000000006</c:v>
                </c:pt>
                <c:pt idx="78">
                  <c:v>5.3132127999999996</c:v>
                </c:pt>
                <c:pt idx="79">
                  <c:v>6.3152474999999999</c:v>
                </c:pt>
                <c:pt idx="80">
                  <c:v>6.0735986999999998</c:v>
                </c:pt>
                <c:pt idx="81">
                  <c:v>5.8033504999999996</c:v>
                </c:pt>
                <c:pt idx="82">
                  <c:v>5.9612245000000001</c:v>
                </c:pt>
                <c:pt idx="83">
                  <c:v>5.4569830999999995</c:v>
                </c:pt>
                <c:pt idx="84">
                  <c:v>4.4449500999999998</c:v>
                </c:pt>
                <c:pt idx="85">
                  <c:v>3.7797814000000001</c:v>
                </c:pt>
                <c:pt idx="86">
                  <c:v>5.5691445000000002</c:v>
                </c:pt>
                <c:pt idx="87">
                  <c:v>4.6978479999999996</c:v>
                </c:pt>
                <c:pt idx="88">
                  <c:v>2.6916370000000001</c:v>
                </c:pt>
                <c:pt idx="89">
                  <c:v>3.4343840000000001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2-4B1B-95E1-73AFDF04A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470896"/>
        <c:axId val="935474640"/>
      </c:barChart>
      <c:lineChart>
        <c:grouping val="standard"/>
        <c:varyColors val="0"/>
        <c:ser>
          <c:idx val="1"/>
          <c:order val="1"/>
          <c:tx>
            <c:strRef>
              <c:f>'فروش اسکناس بانک‌م در سامانه'!$F$1</c:f>
              <c:strCache>
                <c:ptCount val="1"/>
                <c:pt idx="0">
                  <c:v>شکاف نسبی از نرخ غیر رسمی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'فروش اسکناس بانک‌م در سامانه'!$B$2:$B$91</c:f>
              <c:strCache>
                <c:ptCount val="90"/>
                <c:pt idx="0">
                  <c:v>1401/11/06</c:v>
                </c:pt>
                <c:pt idx="1">
                  <c:v>1401/11/08</c:v>
                </c:pt>
                <c:pt idx="2">
                  <c:v>1401/11/09</c:v>
                </c:pt>
                <c:pt idx="3">
                  <c:v>1401/11/10</c:v>
                </c:pt>
                <c:pt idx="4">
                  <c:v>1401/11/11</c:v>
                </c:pt>
                <c:pt idx="5">
                  <c:v>1401/11/12</c:v>
                </c:pt>
                <c:pt idx="6">
                  <c:v>1401/11/13</c:v>
                </c:pt>
                <c:pt idx="7">
                  <c:v>1401/11/14</c:v>
                </c:pt>
                <c:pt idx="8">
                  <c:v>1401/11/15</c:v>
                </c:pt>
                <c:pt idx="9">
                  <c:v>1401/11/16</c:v>
                </c:pt>
                <c:pt idx="10">
                  <c:v>1401/11/17</c:v>
                </c:pt>
                <c:pt idx="11">
                  <c:v>1401/11/18</c:v>
                </c:pt>
                <c:pt idx="12">
                  <c:v>1401/11/19</c:v>
                </c:pt>
                <c:pt idx="13">
                  <c:v>1401/11/20</c:v>
                </c:pt>
                <c:pt idx="14">
                  <c:v>1401/11/21</c:v>
                </c:pt>
                <c:pt idx="15">
                  <c:v>1401/11/23</c:v>
                </c:pt>
                <c:pt idx="16">
                  <c:v>1401/11/24</c:v>
                </c:pt>
                <c:pt idx="17">
                  <c:v>1401/11/25</c:v>
                </c:pt>
                <c:pt idx="18">
                  <c:v>1401/11/26</c:v>
                </c:pt>
                <c:pt idx="19">
                  <c:v>1401/11/27</c:v>
                </c:pt>
                <c:pt idx="20">
                  <c:v>1401/11/30</c:v>
                </c:pt>
                <c:pt idx="21">
                  <c:v>1401/12/06</c:v>
                </c:pt>
                <c:pt idx="22">
                  <c:v>1401/12/07</c:v>
                </c:pt>
                <c:pt idx="23">
                  <c:v>1401/12/08</c:v>
                </c:pt>
                <c:pt idx="24">
                  <c:v>1401/12/09</c:v>
                </c:pt>
                <c:pt idx="25">
                  <c:v>1401/12/10</c:v>
                </c:pt>
                <c:pt idx="26">
                  <c:v>1401/12/11</c:v>
                </c:pt>
                <c:pt idx="27">
                  <c:v>1401/12/13</c:v>
                </c:pt>
                <c:pt idx="28">
                  <c:v>1401/12/14</c:v>
                </c:pt>
                <c:pt idx="29">
                  <c:v>1401/12/15</c:v>
                </c:pt>
                <c:pt idx="30">
                  <c:v>1401/12/16</c:v>
                </c:pt>
                <c:pt idx="31">
                  <c:v>1401/12/18</c:v>
                </c:pt>
                <c:pt idx="32">
                  <c:v>1401/12/20</c:v>
                </c:pt>
                <c:pt idx="33">
                  <c:v>1401/12/21</c:v>
                </c:pt>
                <c:pt idx="34">
                  <c:v>1401/12/22</c:v>
                </c:pt>
                <c:pt idx="35">
                  <c:v>1401/12/23</c:v>
                </c:pt>
                <c:pt idx="36">
                  <c:v>1401/12/24</c:v>
                </c:pt>
                <c:pt idx="37">
                  <c:v>1401/12/25</c:v>
                </c:pt>
                <c:pt idx="38">
                  <c:v>1401/12/27</c:v>
                </c:pt>
                <c:pt idx="39">
                  <c:v>1401/12/28</c:v>
                </c:pt>
                <c:pt idx="40">
                  <c:v>1402/01/09</c:v>
                </c:pt>
                <c:pt idx="41">
                  <c:v>1402/01/10</c:v>
                </c:pt>
                <c:pt idx="42">
                  <c:v>1402/01/17</c:v>
                </c:pt>
                <c:pt idx="43">
                  <c:v>1402/01/19</c:v>
                </c:pt>
                <c:pt idx="44">
                  <c:v>1402/01/22</c:v>
                </c:pt>
                <c:pt idx="45">
                  <c:v>1402/01/24</c:v>
                </c:pt>
                <c:pt idx="46">
                  <c:v>1402/01/26</c:v>
                </c:pt>
                <c:pt idx="47">
                  <c:v>1402/01/27</c:v>
                </c:pt>
                <c:pt idx="48">
                  <c:v>1402/01/28</c:v>
                </c:pt>
                <c:pt idx="49">
                  <c:v>1402/01/29</c:v>
                </c:pt>
                <c:pt idx="50">
                  <c:v>1402/01/30</c:v>
                </c:pt>
                <c:pt idx="51">
                  <c:v>1402/01/31</c:v>
                </c:pt>
                <c:pt idx="52">
                  <c:v>1402/02/04</c:v>
                </c:pt>
                <c:pt idx="53">
                  <c:v>1402/02/05</c:v>
                </c:pt>
                <c:pt idx="54">
                  <c:v>1402/02/06</c:v>
                </c:pt>
                <c:pt idx="55">
                  <c:v>1402/02/07</c:v>
                </c:pt>
                <c:pt idx="56">
                  <c:v>1402/02/09</c:v>
                </c:pt>
                <c:pt idx="57">
                  <c:v>1402/02/10</c:v>
                </c:pt>
                <c:pt idx="58">
                  <c:v>1402/02/11</c:v>
                </c:pt>
                <c:pt idx="59">
                  <c:v>1402/02/12</c:v>
                </c:pt>
                <c:pt idx="60">
                  <c:v>1402/02/13</c:v>
                </c:pt>
                <c:pt idx="61">
                  <c:v>1402/02/14</c:v>
                </c:pt>
                <c:pt idx="62">
                  <c:v>1402/02/16</c:v>
                </c:pt>
                <c:pt idx="63">
                  <c:v>1402/02/17</c:v>
                </c:pt>
                <c:pt idx="64">
                  <c:v>1402/02/18</c:v>
                </c:pt>
                <c:pt idx="65">
                  <c:v>1402/02/19</c:v>
                </c:pt>
                <c:pt idx="66">
                  <c:v>1402/02/20</c:v>
                </c:pt>
                <c:pt idx="67">
                  <c:v>1402/02/21</c:v>
                </c:pt>
                <c:pt idx="68">
                  <c:v>1402/02/23</c:v>
                </c:pt>
                <c:pt idx="69">
                  <c:v>1402/02/24</c:v>
                </c:pt>
                <c:pt idx="70">
                  <c:v>1402/02/25</c:v>
                </c:pt>
                <c:pt idx="71">
                  <c:v>1402/02/27</c:v>
                </c:pt>
                <c:pt idx="72">
                  <c:v>1402/02/28</c:v>
                </c:pt>
                <c:pt idx="73">
                  <c:v>1402/02/30</c:v>
                </c:pt>
                <c:pt idx="74">
                  <c:v>1402/02/31</c:v>
                </c:pt>
                <c:pt idx="75">
                  <c:v>1402/03/01</c:v>
                </c:pt>
                <c:pt idx="76">
                  <c:v>1402/03/02</c:v>
                </c:pt>
                <c:pt idx="77">
                  <c:v>1402/03/03</c:v>
                </c:pt>
                <c:pt idx="78">
                  <c:v>1402/03/04</c:v>
                </c:pt>
                <c:pt idx="79">
                  <c:v>1402/03/06</c:v>
                </c:pt>
                <c:pt idx="80">
                  <c:v>1402/03/07</c:v>
                </c:pt>
                <c:pt idx="81">
                  <c:v>1402/03/08</c:v>
                </c:pt>
                <c:pt idx="82">
                  <c:v>1402/03/09</c:v>
                </c:pt>
                <c:pt idx="83">
                  <c:v>1402/03/10</c:v>
                </c:pt>
                <c:pt idx="84">
                  <c:v>1402/03/11</c:v>
                </c:pt>
                <c:pt idx="85">
                  <c:v>1402/03/13</c:v>
                </c:pt>
                <c:pt idx="86">
                  <c:v>1402/03/16</c:v>
                </c:pt>
                <c:pt idx="87">
                  <c:v>1402/03/17</c:v>
                </c:pt>
                <c:pt idx="88">
                  <c:v>1402/03/18</c:v>
                </c:pt>
                <c:pt idx="89">
                  <c:v>1402/03/20</c:v>
                </c:pt>
              </c:strCache>
            </c:strRef>
          </c:cat>
          <c:val>
            <c:numRef>
              <c:f>'فروش اسکناس بانک‌م در سامانه'!$F$2:$F$91</c:f>
              <c:numCache>
                <c:formatCode>0%</c:formatCode>
                <c:ptCount val="90"/>
                <c:pt idx="0">
                  <c:v>6.9623261717860263E-2</c:v>
                </c:pt>
                <c:pt idx="1">
                  <c:v>9.6565250338640496E-3</c:v>
                </c:pt>
                <c:pt idx="2">
                  <c:v>3.2948806492397065E-2</c:v>
                </c:pt>
                <c:pt idx="3">
                  <c:v>3.3409193327716524E-2</c:v>
                </c:pt>
                <c:pt idx="4">
                  <c:v>3.4059434001174171E-2</c:v>
                </c:pt>
                <c:pt idx="5">
                  <c:v>3.2883952798105742E-2</c:v>
                </c:pt>
                <c:pt idx="6">
                  <c:v>4.1198332975255658E-2</c:v>
                </c:pt>
                <c:pt idx="7">
                  <c:v>4.2981707231731781E-2</c:v>
                </c:pt>
                <c:pt idx="8">
                  <c:v>4.2260415201154533E-2</c:v>
                </c:pt>
                <c:pt idx="9">
                  <c:v>3.217848656385125E-2</c:v>
                </c:pt>
                <c:pt idx="10">
                  <c:v>4.2188967020592827E-2</c:v>
                </c:pt>
                <c:pt idx="11">
                  <c:v>3.577870979664155E-2</c:v>
                </c:pt>
                <c:pt idx="12">
                  <c:v>3.3125892185159378E-2</c:v>
                </c:pt>
                <c:pt idx="13">
                  <c:v>4.7840759779039566E-2</c:v>
                </c:pt>
                <c:pt idx="14">
                  <c:v>5.15536222992794E-2</c:v>
                </c:pt>
                <c:pt idx="15">
                  <c:v>6.9108774104792881E-2</c:v>
                </c:pt>
                <c:pt idx="16">
                  <c:v>6.3797006544151103E-2</c:v>
                </c:pt>
                <c:pt idx="17">
                  <c:v>6.8666837322109764E-2</c:v>
                </c:pt>
                <c:pt idx="18">
                  <c:v>4.8858908439616267E-2</c:v>
                </c:pt>
                <c:pt idx="19">
                  <c:v>6.4445994515256011E-2</c:v>
                </c:pt>
                <c:pt idx="20">
                  <c:v>8.600881003700378E-2</c:v>
                </c:pt>
                <c:pt idx="21">
                  <c:v>8.0402191784703536E-2</c:v>
                </c:pt>
                <c:pt idx="22">
                  <c:v>0.13052975228132091</c:v>
                </c:pt>
                <c:pt idx="23">
                  <c:v>9.761563522243244E-2</c:v>
                </c:pt>
                <c:pt idx="24">
                  <c:v>7.1792302885426151E-2</c:v>
                </c:pt>
                <c:pt idx="25">
                  <c:v>4.0357034954961124E-2</c:v>
                </c:pt>
                <c:pt idx="26">
                  <c:v>5.4767382416097021E-2</c:v>
                </c:pt>
                <c:pt idx="27">
                  <c:v>4.6511403598455958E-2</c:v>
                </c:pt>
                <c:pt idx="28">
                  <c:v>8.0584495294450997E-2</c:v>
                </c:pt>
                <c:pt idx="29">
                  <c:v>6.2537947783849468E-2</c:v>
                </c:pt>
                <c:pt idx="30">
                  <c:v>4.7413261421589636E-2</c:v>
                </c:pt>
                <c:pt idx="31">
                  <c:v>5.2710855976100479E-2</c:v>
                </c:pt>
                <c:pt idx="32">
                  <c:v>2.4004519744087016E-2</c:v>
                </c:pt>
                <c:pt idx="33">
                  <c:v>8.2427771302924002E-2</c:v>
                </c:pt>
                <c:pt idx="34">
                  <c:v>7.0200903197299214E-2</c:v>
                </c:pt>
                <c:pt idx="35">
                  <c:v>0.11492383134847595</c:v>
                </c:pt>
                <c:pt idx="36">
                  <c:v>0.11093703265870003</c:v>
                </c:pt>
                <c:pt idx="37">
                  <c:v>0.1040177213264375</c:v>
                </c:pt>
                <c:pt idx="38">
                  <c:v>0.11813539646327365</c:v>
                </c:pt>
                <c:pt idx="39">
                  <c:v>0.14209190396930382</c:v>
                </c:pt>
                <c:pt idx="40">
                  <c:v>0.20310795570100026</c:v>
                </c:pt>
                <c:pt idx="41">
                  <c:v>0.28587087888923235</c:v>
                </c:pt>
                <c:pt idx="42">
                  <c:v>0.19294117647058839</c:v>
                </c:pt>
                <c:pt idx="43">
                  <c:v>0.19903515140160666</c:v>
                </c:pt>
                <c:pt idx="44">
                  <c:v>0.21135631804295762</c:v>
                </c:pt>
                <c:pt idx="45">
                  <c:v>0.20839426491120738</c:v>
                </c:pt>
                <c:pt idx="46">
                  <c:v>0.20939342991090815</c:v>
                </c:pt>
                <c:pt idx="47">
                  <c:v>0.20104153562417371</c:v>
                </c:pt>
                <c:pt idx="48">
                  <c:v>0.22864998076895682</c:v>
                </c:pt>
                <c:pt idx="49">
                  <c:v>0.21375318536201804</c:v>
                </c:pt>
                <c:pt idx="50">
                  <c:v>0.23033127764988959</c:v>
                </c:pt>
                <c:pt idx="51">
                  <c:v>0.22266189607373876</c:v>
                </c:pt>
                <c:pt idx="52">
                  <c:v>0.23240107451085001</c:v>
                </c:pt>
                <c:pt idx="53">
                  <c:v>0.24331836390824391</c:v>
                </c:pt>
                <c:pt idx="54">
                  <c:v>0.25746847312551835</c:v>
                </c:pt>
                <c:pt idx="55">
                  <c:v>0.27730203021264299</c:v>
                </c:pt>
                <c:pt idx="56">
                  <c:v>0.31381246018294817</c:v>
                </c:pt>
                <c:pt idx="57">
                  <c:v>0.31781454405540566</c:v>
                </c:pt>
                <c:pt idx="58">
                  <c:v>0.3346002573940654</c:v>
                </c:pt>
                <c:pt idx="59">
                  <c:v>0.32401274389235279</c:v>
                </c:pt>
                <c:pt idx="60">
                  <c:v>0.29507703619531434</c:v>
                </c:pt>
                <c:pt idx="61">
                  <c:v>0.2935449290794534</c:v>
                </c:pt>
                <c:pt idx="62">
                  <c:v>0.2892105018132507</c:v>
                </c:pt>
                <c:pt idx="63">
                  <c:v>0.26540269650151971</c:v>
                </c:pt>
                <c:pt idx="64">
                  <c:v>0.26904765315721857</c:v>
                </c:pt>
                <c:pt idx="65">
                  <c:v>0.27499856741734008</c:v>
                </c:pt>
                <c:pt idx="66">
                  <c:v>0.26069682151589246</c:v>
                </c:pt>
                <c:pt idx="67">
                  <c:v>0.26783868125676014</c:v>
                </c:pt>
                <c:pt idx="68">
                  <c:v>0.24151156716684907</c:v>
                </c:pt>
                <c:pt idx="69">
                  <c:v>0.24433930543068971</c:v>
                </c:pt>
                <c:pt idx="70">
                  <c:v>0.23770640364014461</c:v>
                </c:pt>
                <c:pt idx="71">
                  <c:v>0.22101869207911817</c:v>
                </c:pt>
                <c:pt idx="72">
                  <c:v>0.22123062470643506</c:v>
                </c:pt>
                <c:pt idx="73">
                  <c:v>0.22814673849536504</c:v>
                </c:pt>
                <c:pt idx="74">
                  <c:v>0.24294997913313066</c:v>
                </c:pt>
                <c:pt idx="75">
                  <c:v>0.24916829430576737</c:v>
                </c:pt>
                <c:pt idx="76">
                  <c:v>0.24523670201378689</c:v>
                </c:pt>
                <c:pt idx="77">
                  <c:v>0.24215776473413086</c:v>
                </c:pt>
                <c:pt idx="78">
                  <c:v>0.2225461751769664</c:v>
                </c:pt>
                <c:pt idx="79">
                  <c:v>0.23392546548430326</c:v>
                </c:pt>
                <c:pt idx="80">
                  <c:v>0.22768785454061513</c:v>
                </c:pt>
                <c:pt idx="81">
                  <c:v>0.22981829049327929</c:v>
                </c:pt>
                <c:pt idx="82">
                  <c:v>0.23222317489665634</c:v>
                </c:pt>
                <c:pt idx="83">
                  <c:v>0.22087687474689877</c:v>
                </c:pt>
                <c:pt idx="84">
                  <c:v>0.23206435498794287</c:v>
                </c:pt>
                <c:pt idx="85">
                  <c:v>0.22538209292960287</c:v>
                </c:pt>
                <c:pt idx="86">
                  <c:v>0.22418649247917544</c:v>
                </c:pt>
                <c:pt idx="87">
                  <c:v>0.20240721204565082</c:v>
                </c:pt>
                <c:pt idx="88">
                  <c:v>0.1819394846983835</c:v>
                </c:pt>
                <c:pt idx="89">
                  <c:v>0.1903847630750326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12-4B1B-95E1-73AFDF04A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463712"/>
        <c:axId val="2037785008"/>
      </c:lineChart>
      <c:catAx>
        <c:axId val="93547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935474640"/>
        <c:crosses val="autoZero"/>
        <c:auto val="1"/>
        <c:lblAlgn val="ctr"/>
        <c:lblOffset val="100"/>
        <c:noMultiLvlLbl val="0"/>
      </c:catAx>
      <c:valAx>
        <c:axId val="93547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r>
                  <a:rPr lang="fa-IR" sz="1400"/>
                  <a:t>میلیون دلار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IPT Nazanin" panose="00000400000000000000" pitchFamily="2" charset="2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935470896"/>
        <c:crosses val="autoZero"/>
        <c:crossBetween val="between"/>
      </c:valAx>
      <c:valAx>
        <c:axId val="20377850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/>
                  <a:t>درصد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IPT Nazanin" panose="00000400000000000000" pitchFamily="2" charset="2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752463712"/>
        <c:crosses val="max"/>
        <c:crossBetween val="between"/>
      </c:valAx>
      <c:catAx>
        <c:axId val="75246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785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IPT Nazanin" panose="00000400000000000000" pitchFamily="2" charset="2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Text" lastClr="000000"/>
      </a:solidFill>
    </a:ln>
    <a:effectLst/>
  </c:spPr>
  <c:txPr>
    <a:bodyPr/>
    <a:lstStyle/>
    <a:p>
      <a:pPr>
        <a:defRPr b="1" baseline="0">
          <a:solidFill>
            <a:schemeClr val="tx1"/>
          </a:solidFill>
          <a:latin typeface="IPT Nazanin" panose="00000400000000000000" pitchFamily="2" charset="2"/>
          <a:cs typeface="B Nazanin" panose="00000400000000000000" pitchFamily="2" charset="-78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990585907569479E-2"/>
          <c:y val="7.4138788989165594E-2"/>
          <c:w val="0.88825987796561767"/>
          <c:h val="0.66904384027102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کل تأمین مقایسه'!$C$3:$F$3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کل تأمین مقایسه'!$B$6:$B$10</c:f>
              <c:strCache>
                <c:ptCount val="3"/>
                <c:pt idx="0">
                  <c:v>وزارت صمت</c:v>
                </c:pt>
                <c:pt idx="1">
                  <c:v>وزارت جهادکشاورزي</c:v>
                </c:pt>
                <c:pt idx="2">
                  <c:v>وزارت بهداشت</c:v>
                </c:pt>
              </c:strCache>
              <c:extLst/>
            </c:strRef>
          </c:cat>
          <c:val>
            <c:numRef>
              <c:f>' کل تأمین مقایسه'!$F$6:$F$10</c:f>
              <c:numCache>
                <c:formatCode>#,##0</c:formatCode>
                <c:ptCount val="3"/>
                <c:pt idx="0">
                  <c:v>7031.4701531599967</c:v>
                </c:pt>
                <c:pt idx="1">
                  <c:v>3022.1505897299994</c:v>
                </c:pt>
                <c:pt idx="2">
                  <c:v>601.39710934000027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88D-440B-9008-044C399A8B17}"/>
            </c:ext>
          </c:extLst>
        </c:ser>
        <c:ser>
          <c:idx val="1"/>
          <c:order val="1"/>
          <c:tx>
            <c:strRef>
              <c:f>' کل تأمین مقایسه'!$G$3:$K$3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IPT Nazanin" panose="00000400000000000000" pitchFamily="2" charset="2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کل تأمین مقایسه'!$B$6:$B$10</c:f>
              <c:strCache>
                <c:ptCount val="3"/>
                <c:pt idx="0">
                  <c:v>وزارت صمت</c:v>
                </c:pt>
                <c:pt idx="1">
                  <c:v>وزارت جهادکشاورزي</c:v>
                </c:pt>
                <c:pt idx="2">
                  <c:v>وزارت بهداشت</c:v>
                </c:pt>
              </c:strCache>
              <c:extLst/>
            </c:strRef>
          </c:cat>
          <c:val>
            <c:numRef>
              <c:f>' کل تأمین مقایسه'!$K$6:$K$10</c:f>
              <c:numCache>
                <c:formatCode>#,##0</c:formatCode>
                <c:ptCount val="3"/>
                <c:pt idx="0">
                  <c:v>7304.7623414700693</c:v>
                </c:pt>
                <c:pt idx="1">
                  <c:v>5539.7571590799998</c:v>
                </c:pt>
                <c:pt idx="2">
                  <c:v>474.35043680999979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88D-440B-9008-044C399A8B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2864927"/>
        <c:axId val="812866591"/>
      </c:barChart>
      <c:catAx>
        <c:axId val="81286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812866591"/>
        <c:crosses val="autoZero"/>
        <c:auto val="1"/>
        <c:lblAlgn val="ctr"/>
        <c:lblOffset val="100"/>
        <c:noMultiLvlLbl val="0"/>
      </c:catAx>
      <c:valAx>
        <c:axId val="81286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IPT Nazanin" panose="00000400000000000000" pitchFamily="2" charset="2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812864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IPT Nazanin" panose="00000400000000000000" pitchFamily="2" charset="2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200" b="1" baseline="0">
          <a:solidFill>
            <a:schemeClr val="tx1"/>
          </a:solidFill>
          <a:latin typeface="IPT Nazanin" panose="00000400000000000000" pitchFamily="2" charset="2"/>
          <a:cs typeface="B Nazanin" panose="00000400000000000000" pitchFamily="2" charset="-78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Sheet3!$C$6</c:f>
              <c:strCache>
                <c:ptCount val="1"/>
                <c:pt idx="0">
                  <c:v>پايه پولي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Sheet3!$G$4:$O$4</c:f>
              <c:numCache>
                <c:formatCode>General</c:formatCode>
                <c:ptCount val="9"/>
                <c:pt idx="0">
                  <c:v>1393</c:v>
                </c:pt>
                <c:pt idx="1">
                  <c:v>1394</c:v>
                </c:pt>
                <c:pt idx="2">
                  <c:v>1395</c:v>
                </c:pt>
                <c:pt idx="3">
                  <c:v>1396</c:v>
                </c:pt>
                <c:pt idx="4">
                  <c:v>1397</c:v>
                </c:pt>
                <c:pt idx="5">
                  <c:v>1398</c:v>
                </c:pt>
                <c:pt idx="6">
                  <c:v>1399</c:v>
                </c:pt>
                <c:pt idx="7">
                  <c:v>1400</c:v>
                </c:pt>
                <c:pt idx="8">
                  <c:v>1401</c:v>
                </c:pt>
              </c:numCache>
            </c:numRef>
          </c:cat>
          <c:val>
            <c:numRef>
              <c:f>Sheet3!$G$6:$O$6</c:f>
              <c:numCache>
                <c:formatCode>0.0</c:formatCode>
                <c:ptCount val="9"/>
                <c:pt idx="0">
                  <c:v>10.7</c:v>
                </c:pt>
                <c:pt idx="1">
                  <c:v>16.899999999999999</c:v>
                </c:pt>
                <c:pt idx="2">
                  <c:v>17.3</c:v>
                </c:pt>
                <c:pt idx="3">
                  <c:v>19</c:v>
                </c:pt>
                <c:pt idx="4">
                  <c:v>24.2</c:v>
                </c:pt>
                <c:pt idx="5">
                  <c:v>32.799999999999997</c:v>
                </c:pt>
                <c:pt idx="6" formatCode="General">
                  <c:v>30.1</c:v>
                </c:pt>
                <c:pt idx="7" formatCode="General">
                  <c:v>31.6</c:v>
                </c:pt>
                <c:pt idx="8" formatCode="General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C-4854-AFCF-BB6E1D773795}"/>
            </c:ext>
          </c:extLst>
        </c:ser>
        <c:ser>
          <c:idx val="2"/>
          <c:order val="2"/>
          <c:tx>
            <c:strRef>
              <c:f>Sheet3!$C$7</c:f>
              <c:strCache>
                <c:ptCount val="1"/>
                <c:pt idx="0">
                  <c:v>ضريب فزاينده نقدينگي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Sheet3!$G$4:$O$4</c:f>
              <c:numCache>
                <c:formatCode>General</c:formatCode>
                <c:ptCount val="9"/>
                <c:pt idx="0">
                  <c:v>1393</c:v>
                </c:pt>
                <c:pt idx="1">
                  <c:v>1394</c:v>
                </c:pt>
                <c:pt idx="2">
                  <c:v>1395</c:v>
                </c:pt>
                <c:pt idx="3">
                  <c:v>1396</c:v>
                </c:pt>
                <c:pt idx="4">
                  <c:v>1397</c:v>
                </c:pt>
                <c:pt idx="5">
                  <c:v>1398</c:v>
                </c:pt>
                <c:pt idx="6">
                  <c:v>1399</c:v>
                </c:pt>
                <c:pt idx="7">
                  <c:v>1400</c:v>
                </c:pt>
                <c:pt idx="8">
                  <c:v>1401</c:v>
                </c:pt>
              </c:numCache>
            </c:numRef>
          </c:cat>
          <c:val>
            <c:numRef>
              <c:f>Sheet3!$G$7:$O$7</c:f>
              <c:numCache>
                <c:formatCode>0.0</c:formatCode>
                <c:ptCount val="9"/>
                <c:pt idx="0">
                  <c:v>10.5</c:v>
                </c:pt>
                <c:pt idx="1">
                  <c:v>11.2</c:v>
                </c:pt>
                <c:pt idx="2">
                  <c:v>5.0999999999999996</c:v>
                </c:pt>
                <c:pt idx="3">
                  <c:v>2.6</c:v>
                </c:pt>
                <c:pt idx="4">
                  <c:v>-0.9</c:v>
                </c:pt>
                <c:pt idx="5">
                  <c:v>-1.1000000000000001</c:v>
                </c:pt>
                <c:pt idx="6" formatCode="General">
                  <c:v>8.1</c:v>
                </c:pt>
                <c:pt idx="7" formatCode="General">
                  <c:v>5.6</c:v>
                </c:pt>
                <c:pt idx="8" formatCode="General">
                  <c:v>-7.9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C-4854-AFCF-BB6E1D77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4509055"/>
        <c:axId val="1"/>
      </c:barChart>
      <c:lineChart>
        <c:grouping val="standard"/>
        <c:varyColors val="0"/>
        <c:ser>
          <c:idx val="0"/>
          <c:order val="0"/>
          <c:tx>
            <c:strRef>
              <c:f>Sheet3!$C$5</c:f>
              <c:strCache>
                <c:ptCount val="1"/>
                <c:pt idx="0">
                  <c:v>نقدينگي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6.6316662061342915E-3"/>
                  <c:y val="-2.51651437791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7C-4854-AFCF-BB6E1D773795}"/>
                </c:ext>
              </c:extLst>
            </c:dLbl>
            <c:dLbl>
              <c:idx val="5"/>
              <c:layout>
                <c:manualLayout>
                  <c:x val="-1.8738738738738738E-2"/>
                  <c:y val="-5.5829228243021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7C-4854-AFCF-BB6E1D773795}"/>
                </c:ext>
              </c:extLst>
            </c:dLbl>
            <c:dLbl>
              <c:idx val="6"/>
              <c:layout>
                <c:manualLayout>
                  <c:x val="-1.5855855855855857E-2"/>
                  <c:y val="-3.612479474548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7C-4854-AFCF-BB6E1D773795}"/>
                </c:ext>
              </c:extLst>
            </c:dLbl>
            <c:dLbl>
              <c:idx val="8"/>
              <c:layout>
                <c:manualLayout>
                  <c:x val="-8.54092464747532E-3"/>
                  <c:y val="-2.6700217549695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7C-4854-AFCF-BB6E1D773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Sheet3!$G$4:$O$4</c:f>
              <c:numCache>
                <c:formatCode>General</c:formatCode>
                <c:ptCount val="9"/>
                <c:pt idx="0">
                  <c:v>1393</c:v>
                </c:pt>
                <c:pt idx="1">
                  <c:v>1394</c:v>
                </c:pt>
                <c:pt idx="2">
                  <c:v>1395</c:v>
                </c:pt>
                <c:pt idx="3">
                  <c:v>1396</c:v>
                </c:pt>
                <c:pt idx="4">
                  <c:v>1397</c:v>
                </c:pt>
                <c:pt idx="5">
                  <c:v>1398</c:v>
                </c:pt>
                <c:pt idx="6">
                  <c:v>1399</c:v>
                </c:pt>
                <c:pt idx="7">
                  <c:v>1400</c:v>
                </c:pt>
                <c:pt idx="8">
                  <c:v>1401</c:v>
                </c:pt>
              </c:numCache>
            </c:numRef>
          </c:cat>
          <c:val>
            <c:numRef>
              <c:f>Sheet3!$G$5:$O$5</c:f>
              <c:numCache>
                <c:formatCode>0.0</c:formatCode>
                <c:ptCount val="9"/>
                <c:pt idx="0">
                  <c:v>22.3</c:v>
                </c:pt>
                <c:pt idx="1">
                  <c:v>30</c:v>
                </c:pt>
                <c:pt idx="2">
                  <c:v>23.2</c:v>
                </c:pt>
                <c:pt idx="3">
                  <c:v>22.1</c:v>
                </c:pt>
                <c:pt idx="4">
                  <c:v>23.1</c:v>
                </c:pt>
                <c:pt idx="5">
                  <c:v>31.3</c:v>
                </c:pt>
                <c:pt idx="6" formatCode="General">
                  <c:v>40.6</c:v>
                </c:pt>
                <c:pt idx="7" formatCode="General">
                  <c:v>39</c:v>
                </c:pt>
                <c:pt idx="8" formatCode="General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7C-4854-AFCF-BB6E1D77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509055"/>
        <c:axId val="1"/>
      </c:lineChart>
      <c:catAx>
        <c:axId val="183450905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34509055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7E2EA-34AA-48B8-AE32-7914907B37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A2E16-9457-465D-A1B4-4F94E9CA17A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2400" b="1" i="0" dirty="0">
              <a:solidFill>
                <a:schemeClr val="tx1"/>
              </a:solidFill>
              <a:cs typeface="B Nazanin" panose="00000400000000000000" pitchFamily="2" charset="-78"/>
            </a:rPr>
            <a:t>تقاضای ارز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قاچاق وارداتی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فرار سرمایه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تقاضای ارز برای پوشش زیان های(کاهش قدرت خرید) احتمالی ناشی از نااطمینانی های آینده</a:t>
          </a:r>
          <a:endParaRPr lang="en-US" sz="1600" dirty="0">
            <a:solidFill>
              <a:schemeClr val="tx1"/>
            </a:solidFill>
          </a:endParaRPr>
        </a:p>
      </dgm:t>
    </dgm:pt>
    <dgm:pt modelId="{E0A518F2-E3AF-4CC9-8936-11ABC0EF8774}" type="parTrans" cxnId="{45A543CF-6CF0-4760-9E63-2B1A6D693443}">
      <dgm:prSet/>
      <dgm:spPr/>
      <dgm:t>
        <a:bodyPr/>
        <a:lstStyle/>
        <a:p>
          <a:endParaRPr lang="en-US"/>
        </a:p>
      </dgm:t>
    </dgm:pt>
    <dgm:pt modelId="{D7B4FDCB-C899-4B75-901C-ADB6B27E9CB3}" type="sibTrans" cxnId="{45A543CF-6CF0-4760-9E63-2B1A6D693443}">
      <dgm:prSet/>
      <dgm:spPr/>
      <dgm:t>
        <a:bodyPr/>
        <a:lstStyle/>
        <a:p>
          <a:endParaRPr lang="en-US"/>
        </a:p>
      </dgm:t>
    </dgm:pt>
    <dgm:pt modelId="{91C57DC9-0C43-405C-B30C-4E2A2C9FEB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2400" b="1" dirty="0">
              <a:solidFill>
                <a:schemeClr val="tx1"/>
              </a:solidFill>
              <a:cs typeface="B Nazanin" panose="00000400000000000000" pitchFamily="2" charset="-78"/>
            </a:rPr>
            <a:t>عرضه ارز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 صادرکنندگان کالاهای قاچاق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 صادرکنندگان کالاها و خدمات (عدم ایفای به موقع تعهدات ارزی)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 اعلام و ثبت غیردقیق ارزش صادرات و واردات کالاها در مبادی گمرکی</a:t>
          </a:r>
        </a:p>
        <a:p>
          <a:pPr algn="r" rtl="1"/>
          <a:r>
            <a:rPr lang="fa-IR" sz="1600" b="1" dirty="0">
              <a:solidFill>
                <a:schemeClr val="tx1"/>
              </a:solidFill>
              <a:cs typeface="B Nazanin" panose="00000400000000000000" pitchFamily="2" charset="-78"/>
            </a:rPr>
            <a:t>        تامین ارز تقاضای کاذب در بازار رسمی و عدم ایفای تعهدات وارداتی</a:t>
          </a:r>
          <a:endParaRPr lang="en-US" sz="1600" b="1" dirty="0">
            <a:solidFill>
              <a:schemeClr val="tx1"/>
            </a:solidFill>
          </a:endParaRPr>
        </a:p>
      </dgm:t>
    </dgm:pt>
    <dgm:pt modelId="{FD099FBB-D03E-4CBE-B179-FFEA1D2D4933}" type="parTrans" cxnId="{7C598582-7894-4E5D-BB1A-7FE4537FD787}">
      <dgm:prSet/>
      <dgm:spPr/>
      <dgm:t>
        <a:bodyPr/>
        <a:lstStyle/>
        <a:p>
          <a:endParaRPr lang="en-US"/>
        </a:p>
      </dgm:t>
    </dgm:pt>
    <dgm:pt modelId="{23B92FBA-CD01-46FB-8F79-130D84F87F29}" type="sibTrans" cxnId="{7C598582-7894-4E5D-BB1A-7FE4537FD787}">
      <dgm:prSet/>
      <dgm:spPr/>
      <dgm:t>
        <a:bodyPr/>
        <a:lstStyle/>
        <a:p>
          <a:endParaRPr lang="en-US"/>
        </a:p>
      </dgm:t>
    </dgm:pt>
    <dgm:pt modelId="{2FC93762-1B3D-4D25-958F-C7795AB33B1D}" type="pres">
      <dgm:prSet presAssocID="{BA67E2EA-34AA-48B8-AE32-7914907B3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B0D9F-9173-4B7F-BB96-4155E29A2D34}" type="pres">
      <dgm:prSet presAssocID="{048A2E16-9457-465D-A1B4-4F94E9CA17A2}" presName="parentLin" presStyleCnt="0"/>
      <dgm:spPr/>
    </dgm:pt>
    <dgm:pt modelId="{1DA493BE-F996-48AF-A94C-554C8FAEBDF8}" type="pres">
      <dgm:prSet presAssocID="{048A2E16-9457-465D-A1B4-4F94E9CA17A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E330F20-AA3F-46A3-A6B4-3EA64C8A7D50}" type="pres">
      <dgm:prSet presAssocID="{048A2E16-9457-465D-A1B4-4F94E9CA17A2}" presName="parentText" presStyleLbl="node1" presStyleIdx="0" presStyleCnt="2" custScaleX="142997" custScaleY="3884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37F89-BEFE-4335-BA16-82DD269C27F9}" type="pres">
      <dgm:prSet presAssocID="{048A2E16-9457-465D-A1B4-4F94E9CA17A2}" presName="negativeSpace" presStyleCnt="0"/>
      <dgm:spPr/>
    </dgm:pt>
    <dgm:pt modelId="{FF47B2D9-A93B-4805-9010-D30143FBAD7B}" type="pres">
      <dgm:prSet presAssocID="{048A2E16-9457-465D-A1B4-4F94E9CA17A2}" presName="childText" presStyleLbl="conFgAcc1" presStyleIdx="0" presStyleCnt="2">
        <dgm:presLayoutVars>
          <dgm:bulletEnabled val="1"/>
        </dgm:presLayoutVars>
      </dgm:prSet>
      <dgm:spPr/>
    </dgm:pt>
    <dgm:pt modelId="{F47093A1-305B-4489-80EC-86126BC691F0}" type="pres">
      <dgm:prSet presAssocID="{D7B4FDCB-C899-4B75-901C-ADB6B27E9CB3}" presName="spaceBetweenRectangles" presStyleCnt="0"/>
      <dgm:spPr/>
    </dgm:pt>
    <dgm:pt modelId="{AA92EE29-28F4-4A30-B5B2-421DF698DB34}" type="pres">
      <dgm:prSet presAssocID="{91C57DC9-0C43-405C-B30C-4E2A2C9FEB7E}" presName="parentLin" presStyleCnt="0"/>
      <dgm:spPr/>
    </dgm:pt>
    <dgm:pt modelId="{582F6BEC-EB47-4579-BCED-B2F9B036949B}" type="pres">
      <dgm:prSet presAssocID="{91C57DC9-0C43-405C-B30C-4E2A2C9FEB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E03340B-E85E-4AC5-BB9D-3181FE22BDA5}" type="pres">
      <dgm:prSet presAssocID="{91C57DC9-0C43-405C-B30C-4E2A2C9FEB7E}" presName="parentText" presStyleLbl="node1" presStyleIdx="1" presStyleCnt="2" custScaleX="142857" custScaleY="5327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F7378-615D-4B5B-84B1-933D3E23E1FB}" type="pres">
      <dgm:prSet presAssocID="{91C57DC9-0C43-405C-B30C-4E2A2C9FEB7E}" presName="negativeSpace" presStyleCnt="0"/>
      <dgm:spPr/>
    </dgm:pt>
    <dgm:pt modelId="{39DF9B36-92FB-40CC-8AA6-9FF9C9A916A3}" type="pres">
      <dgm:prSet presAssocID="{91C57DC9-0C43-405C-B30C-4E2A2C9FEB7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852CCDB-DC41-4A70-B17F-B004BBB1ACFF}" type="presOf" srcId="{048A2E16-9457-465D-A1B4-4F94E9CA17A2}" destId="{0E330F20-AA3F-46A3-A6B4-3EA64C8A7D50}" srcOrd="1" destOrd="0" presId="urn:microsoft.com/office/officeart/2005/8/layout/list1"/>
    <dgm:cxn modelId="{5A15ABCD-A3BF-46D6-A464-FBFB6E350840}" type="presOf" srcId="{BA67E2EA-34AA-48B8-AE32-7914907B370A}" destId="{2FC93762-1B3D-4D25-958F-C7795AB33B1D}" srcOrd="0" destOrd="0" presId="urn:microsoft.com/office/officeart/2005/8/layout/list1"/>
    <dgm:cxn modelId="{7C598582-7894-4E5D-BB1A-7FE4537FD787}" srcId="{BA67E2EA-34AA-48B8-AE32-7914907B370A}" destId="{91C57DC9-0C43-405C-B30C-4E2A2C9FEB7E}" srcOrd="1" destOrd="0" parTransId="{FD099FBB-D03E-4CBE-B179-FFEA1D2D4933}" sibTransId="{23B92FBA-CD01-46FB-8F79-130D84F87F29}"/>
    <dgm:cxn modelId="{45A543CF-6CF0-4760-9E63-2B1A6D693443}" srcId="{BA67E2EA-34AA-48B8-AE32-7914907B370A}" destId="{048A2E16-9457-465D-A1B4-4F94E9CA17A2}" srcOrd="0" destOrd="0" parTransId="{E0A518F2-E3AF-4CC9-8936-11ABC0EF8774}" sibTransId="{D7B4FDCB-C899-4B75-901C-ADB6B27E9CB3}"/>
    <dgm:cxn modelId="{DE035207-BC9C-477B-8196-F46829C1C59B}" type="presOf" srcId="{91C57DC9-0C43-405C-B30C-4E2A2C9FEB7E}" destId="{582F6BEC-EB47-4579-BCED-B2F9B036949B}" srcOrd="0" destOrd="0" presId="urn:microsoft.com/office/officeart/2005/8/layout/list1"/>
    <dgm:cxn modelId="{F232C791-7ACC-4682-B5F2-E0EEAAD42491}" type="presOf" srcId="{048A2E16-9457-465D-A1B4-4F94E9CA17A2}" destId="{1DA493BE-F996-48AF-A94C-554C8FAEBDF8}" srcOrd="0" destOrd="0" presId="urn:microsoft.com/office/officeart/2005/8/layout/list1"/>
    <dgm:cxn modelId="{E8E56BA0-CCDF-47DE-B00B-C4BDB3253B37}" type="presOf" srcId="{91C57DC9-0C43-405C-B30C-4E2A2C9FEB7E}" destId="{AE03340B-E85E-4AC5-BB9D-3181FE22BDA5}" srcOrd="1" destOrd="0" presId="urn:microsoft.com/office/officeart/2005/8/layout/list1"/>
    <dgm:cxn modelId="{206FF2E8-8099-4795-869C-A8629CE9265C}" type="presParOf" srcId="{2FC93762-1B3D-4D25-958F-C7795AB33B1D}" destId="{7A6B0D9F-9173-4B7F-BB96-4155E29A2D34}" srcOrd="0" destOrd="0" presId="urn:microsoft.com/office/officeart/2005/8/layout/list1"/>
    <dgm:cxn modelId="{8BE72D05-5395-4F64-A7FC-BDBAF94AC48A}" type="presParOf" srcId="{7A6B0D9F-9173-4B7F-BB96-4155E29A2D34}" destId="{1DA493BE-F996-48AF-A94C-554C8FAEBDF8}" srcOrd="0" destOrd="0" presId="urn:microsoft.com/office/officeart/2005/8/layout/list1"/>
    <dgm:cxn modelId="{8CB6F554-1DCD-4239-B47B-5D7012A910B8}" type="presParOf" srcId="{7A6B0D9F-9173-4B7F-BB96-4155E29A2D34}" destId="{0E330F20-AA3F-46A3-A6B4-3EA64C8A7D50}" srcOrd="1" destOrd="0" presId="urn:microsoft.com/office/officeart/2005/8/layout/list1"/>
    <dgm:cxn modelId="{9CBEF890-E3E9-4699-AC8A-261040B480F4}" type="presParOf" srcId="{2FC93762-1B3D-4D25-958F-C7795AB33B1D}" destId="{1E737F89-BEFE-4335-BA16-82DD269C27F9}" srcOrd="1" destOrd="0" presId="urn:microsoft.com/office/officeart/2005/8/layout/list1"/>
    <dgm:cxn modelId="{99363465-CBCA-4544-9189-3FA92A32DE72}" type="presParOf" srcId="{2FC93762-1B3D-4D25-958F-C7795AB33B1D}" destId="{FF47B2D9-A93B-4805-9010-D30143FBAD7B}" srcOrd="2" destOrd="0" presId="urn:microsoft.com/office/officeart/2005/8/layout/list1"/>
    <dgm:cxn modelId="{F6AC5817-9B73-48A8-A8E0-0C747BBC40A3}" type="presParOf" srcId="{2FC93762-1B3D-4D25-958F-C7795AB33B1D}" destId="{F47093A1-305B-4489-80EC-86126BC691F0}" srcOrd="3" destOrd="0" presId="urn:microsoft.com/office/officeart/2005/8/layout/list1"/>
    <dgm:cxn modelId="{2566AB79-D41D-420C-840E-B57992D46AD5}" type="presParOf" srcId="{2FC93762-1B3D-4D25-958F-C7795AB33B1D}" destId="{AA92EE29-28F4-4A30-B5B2-421DF698DB34}" srcOrd="4" destOrd="0" presId="urn:microsoft.com/office/officeart/2005/8/layout/list1"/>
    <dgm:cxn modelId="{12277444-C4F7-47CD-AEBD-15FB0EB9DA25}" type="presParOf" srcId="{AA92EE29-28F4-4A30-B5B2-421DF698DB34}" destId="{582F6BEC-EB47-4579-BCED-B2F9B036949B}" srcOrd="0" destOrd="0" presId="urn:microsoft.com/office/officeart/2005/8/layout/list1"/>
    <dgm:cxn modelId="{26AB6B02-A62F-49B2-933A-AEF1924282FE}" type="presParOf" srcId="{AA92EE29-28F4-4A30-B5B2-421DF698DB34}" destId="{AE03340B-E85E-4AC5-BB9D-3181FE22BDA5}" srcOrd="1" destOrd="0" presId="urn:microsoft.com/office/officeart/2005/8/layout/list1"/>
    <dgm:cxn modelId="{DF397B56-320B-4852-87DF-22525FD3DE44}" type="presParOf" srcId="{2FC93762-1B3D-4D25-958F-C7795AB33B1D}" destId="{722F7378-615D-4B5B-84B1-933D3E23E1FB}" srcOrd="5" destOrd="0" presId="urn:microsoft.com/office/officeart/2005/8/layout/list1"/>
    <dgm:cxn modelId="{EAE2E2AF-A103-4CF1-B125-9353376D2ACC}" type="presParOf" srcId="{2FC93762-1B3D-4D25-958F-C7795AB33B1D}" destId="{39DF9B36-92FB-40CC-8AA6-9FF9C9A916A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1A12B-0DD8-45D2-B17B-A6F9A768443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9F9E6F-2374-4A4E-A6BE-DE746D52B8D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عدم کنترل و نظارت نهاد تنظیم گر</a:t>
          </a:r>
          <a:endParaRPr lang="en-US" sz="1800" b="1" dirty="0">
            <a:solidFill>
              <a:schemeClr val="tx1"/>
            </a:solidFill>
          </a:endParaRPr>
        </a:p>
      </dgm:t>
    </dgm:pt>
    <dgm:pt modelId="{944E9C9B-FBB7-4D2D-8AAD-557EB092DFCB}" type="parTrans" cxnId="{59BBE404-04AD-44AA-B039-E9E314A5EFF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C0859F3-76D8-4B75-82D1-757BCC6F0319}" type="sibTrans" cxnId="{59BBE404-04AD-44AA-B039-E9E314A5EFF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08FDC79A-FF2D-4208-B902-82FD563550A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درجه بالای ریسک فعالیت: فعالان این بازار عمدتا درگیر فعالیتهای غیرقانونی و جرایم سازمان یافته هستند.</a:t>
          </a:r>
          <a:endParaRPr lang="en-US" sz="1800" b="1" dirty="0">
            <a:solidFill>
              <a:schemeClr val="tx1"/>
            </a:solidFill>
          </a:endParaRPr>
        </a:p>
      </dgm:t>
    </dgm:pt>
    <dgm:pt modelId="{0725AFA6-6707-442F-88FC-9D6BDB197C3F}" type="parTrans" cxnId="{EA43BF57-A392-4A4F-8578-68B38EB16D8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0F0F0E9-8174-4073-A8C9-0B9CA81F0F6B}" type="sibTrans" cxnId="{EA43BF57-A392-4A4F-8578-68B38EB16D8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337A81F-612D-4D4A-9363-01863BCFE4D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دسترسی محدود به اطلاعات: به مانند بازارهای رسمی به اطلاعات شفاف و وضعیت متغیرهای بنیانی اقتصاد دسترسی وجود نداشته و بازیگران این بازار تصمیمات خود را بر اساس اطلاعات ناقص اتخاذ می کنند.</a:t>
          </a:r>
          <a:endParaRPr lang="en-US" sz="1800" b="1" dirty="0">
            <a:solidFill>
              <a:schemeClr val="tx1"/>
            </a:solidFill>
          </a:endParaRPr>
        </a:p>
      </dgm:t>
    </dgm:pt>
    <dgm:pt modelId="{B26AE640-256A-446F-AD81-CA0B69676233}" type="parTrans" cxnId="{B8424386-7144-4BFA-99F1-7BD8859A9FB4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15475D3-267C-4D86-939E-21F4657ED302}" type="sibTrans" cxnId="{B8424386-7144-4BFA-99F1-7BD8859A9FB4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4879C4B-B1B8-4200-A372-E62D3F921DE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>
              <a:solidFill>
                <a:schemeClr val="tx1"/>
              </a:solidFill>
              <a:cs typeface="B Nazanin" panose="00000400000000000000" pitchFamily="2" charset="-78"/>
            </a:rPr>
            <a:t>کم عمق بودن بازار: عرضه کنندگان و متقاضیان این بازار نسبت به بازار رسمی بسیار محدود می باشند.</a:t>
          </a:r>
          <a:endParaRPr lang="fa-IR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A0D2C1A-40A0-4B4D-93A5-E7B35FAB0851}" type="parTrans" cxnId="{0C46BD7E-0839-4885-AA78-59E5D678C74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392E0A7-BB36-42DD-8FAB-4B9EDF8641BA}" type="sibTrans" cxnId="{0C46BD7E-0839-4885-AA78-59E5D678C74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3A2A970-D16E-4B87-95FC-36EA9C39024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حساسیت بالای نرخ نسبت به اخبار تحولات سیاسی و بین المللی مرتبط با کشور</a:t>
          </a:r>
        </a:p>
      </dgm:t>
    </dgm:pt>
    <dgm:pt modelId="{0E63453C-CC0A-4230-967C-8C23E5592BF2}" type="parTrans" cxnId="{C90F527D-FB92-4034-9159-24CB211C9D97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87CA1B8-3A85-4756-8F4C-C46FA7349A61}" type="sibTrans" cxnId="{C90F527D-FB92-4034-9159-24CB211C9D97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A0048A5-38E0-4D66-A9B6-40795A3C17A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حساسیت پایین نسبت به متغیرهای بنیانی بازار ارز(وضعیت منابع و مصارف ارزی کشور)</a:t>
          </a:r>
        </a:p>
      </dgm:t>
    </dgm:pt>
    <dgm:pt modelId="{9D6F6634-CCD4-46C7-90F5-2A15E87F57C4}" type="parTrans" cxnId="{4CE1713C-7686-4692-AEDA-F98574E41E6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CF674FD6-D417-42B8-A3E7-FD59F7352C87}" type="sibTrans" cxnId="{4CE1713C-7686-4692-AEDA-F98574E41E6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B26BE13-81A1-4DA1-A532-24EF07E108E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استفاده از بسترهای شبکه های اجتماعی مجازی در راستای تعیین قیمت غیرواقعی ارز</a:t>
          </a:r>
        </a:p>
      </dgm:t>
    </dgm:pt>
    <dgm:pt modelId="{FA4D24C5-712A-42AE-B8F5-A6D9EF0184C7}" type="parTrans" cxnId="{2921BFF7-CEC5-4E62-9F03-4294E2CB103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5F53EA9-B899-42B7-9AAD-66B979837C09}" type="sibTrans" cxnId="{2921BFF7-CEC5-4E62-9F03-4294E2CB103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FBC1347-B1AB-4AF5-A65E-B1A1D1EA11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b="1" dirty="0">
              <a:solidFill>
                <a:schemeClr val="tx1"/>
              </a:solidFill>
              <a:cs typeface="B Nazanin" panose="00000400000000000000" pitchFamily="2" charset="-78"/>
            </a:rPr>
            <a:t>بستر مناسب برای فعالیت های سفته بازانه و معاملات فردایی</a:t>
          </a:r>
        </a:p>
      </dgm:t>
    </dgm:pt>
    <dgm:pt modelId="{A2948893-D797-4598-9C83-D611BCE73FA2}" type="parTrans" cxnId="{7CCE2C7B-593D-48C5-8618-6BB61577E25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AFAFF60-930E-42EA-9CA7-A9B14A354D86}" type="sibTrans" cxnId="{7CCE2C7B-593D-48C5-8618-6BB61577E25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A2DA187-552B-443C-B23E-EA0AC8A0F51B}" type="pres">
      <dgm:prSet presAssocID="{E301A12B-0DD8-45D2-B17B-A6F9A7684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3341B-950F-4050-8763-2F73999AE34F}" type="pres">
      <dgm:prSet presAssocID="{CA9F9E6F-2374-4A4E-A6BE-DE746D52B8DD}" presName="parentLin" presStyleCnt="0"/>
      <dgm:spPr/>
    </dgm:pt>
    <dgm:pt modelId="{25726794-CB1F-478E-AAEC-BCB3832656C5}" type="pres">
      <dgm:prSet presAssocID="{CA9F9E6F-2374-4A4E-A6BE-DE746D52B8DD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293D96D-B23F-4594-99BB-568F0DCC6560}" type="pres">
      <dgm:prSet presAssocID="{CA9F9E6F-2374-4A4E-A6BE-DE746D52B8DD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DE8E8-F53F-47B0-818B-95C79D99F3CC}" type="pres">
      <dgm:prSet presAssocID="{CA9F9E6F-2374-4A4E-A6BE-DE746D52B8DD}" presName="negativeSpace" presStyleCnt="0"/>
      <dgm:spPr/>
    </dgm:pt>
    <dgm:pt modelId="{374E6CF2-07FD-4A60-B64E-A0681389DCD9}" type="pres">
      <dgm:prSet presAssocID="{CA9F9E6F-2374-4A4E-A6BE-DE746D52B8DD}" presName="childText" presStyleLbl="conFgAcc1" presStyleIdx="0" presStyleCnt="8">
        <dgm:presLayoutVars>
          <dgm:bulletEnabled val="1"/>
        </dgm:presLayoutVars>
      </dgm:prSet>
      <dgm:spPr/>
    </dgm:pt>
    <dgm:pt modelId="{C914062D-EB67-4239-BFF1-8172D4A113A0}" type="pres">
      <dgm:prSet presAssocID="{2C0859F3-76D8-4B75-82D1-757BCC6F0319}" presName="spaceBetweenRectangles" presStyleCnt="0"/>
      <dgm:spPr/>
    </dgm:pt>
    <dgm:pt modelId="{A160C490-7C5F-4030-B5C6-25A085202182}" type="pres">
      <dgm:prSet presAssocID="{08FDC79A-FF2D-4208-B902-82FD563550AB}" presName="parentLin" presStyleCnt="0"/>
      <dgm:spPr/>
    </dgm:pt>
    <dgm:pt modelId="{083FF8C1-43E3-4AB3-9D59-F1E493D2C770}" type="pres">
      <dgm:prSet presAssocID="{08FDC79A-FF2D-4208-B902-82FD563550AB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2C6E7E57-9CB9-4773-8373-B8A69706EF92}" type="pres">
      <dgm:prSet presAssocID="{08FDC79A-FF2D-4208-B902-82FD563550AB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EBD8-F0DC-4028-876F-58CF3D23B281}" type="pres">
      <dgm:prSet presAssocID="{08FDC79A-FF2D-4208-B902-82FD563550AB}" presName="negativeSpace" presStyleCnt="0"/>
      <dgm:spPr/>
    </dgm:pt>
    <dgm:pt modelId="{3CE8C1C2-B923-4C15-B16C-4ADF0F1A3157}" type="pres">
      <dgm:prSet presAssocID="{08FDC79A-FF2D-4208-B902-82FD563550AB}" presName="childText" presStyleLbl="conFgAcc1" presStyleIdx="1" presStyleCnt="8">
        <dgm:presLayoutVars>
          <dgm:bulletEnabled val="1"/>
        </dgm:presLayoutVars>
      </dgm:prSet>
      <dgm:spPr/>
    </dgm:pt>
    <dgm:pt modelId="{A40172DF-0818-42A2-99C7-3E5EF331BF9E}" type="pres">
      <dgm:prSet presAssocID="{B0F0F0E9-8174-4073-A8C9-0B9CA81F0F6B}" presName="spaceBetweenRectangles" presStyleCnt="0"/>
      <dgm:spPr/>
    </dgm:pt>
    <dgm:pt modelId="{5D6DC24B-D11E-413F-9BF5-F64B376A89AC}" type="pres">
      <dgm:prSet presAssocID="{3337A81F-612D-4D4A-9363-01863BCFE4D3}" presName="parentLin" presStyleCnt="0"/>
      <dgm:spPr/>
    </dgm:pt>
    <dgm:pt modelId="{224F975E-2F98-488E-89A4-BB7761C1A9A4}" type="pres">
      <dgm:prSet presAssocID="{3337A81F-612D-4D4A-9363-01863BCFE4D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6454E8C9-F793-4D31-9AE9-5C5B37B2B425}" type="pres">
      <dgm:prSet presAssocID="{3337A81F-612D-4D4A-9363-01863BCFE4D3}" presName="parentText" presStyleLbl="node1" presStyleIdx="2" presStyleCnt="8" custScaleX="142857" custScaleY="1605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A4BD9-5920-4061-8F8B-E36DA522FBA3}" type="pres">
      <dgm:prSet presAssocID="{3337A81F-612D-4D4A-9363-01863BCFE4D3}" presName="negativeSpace" presStyleCnt="0"/>
      <dgm:spPr/>
    </dgm:pt>
    <dgm:pt modelId="{02661BD9-9B48-4B67-B5B9-D217BCF9A4F9}" type="pres">
      <dgm:prSet presAssocID="{3337A81F-612D-4D4A-9363-01863BCFE4D3}" presName="childText" presStyleLbl="conFgAcc1" presStyleIdx="2" presStyleCnt="8">
        <dgm:presLayoutVars>
          <dgm:bulletEnabled val="1"/>
        </dgm:presLayoutVars>
      </dgm:prSet>
      <dgm:spPr/>
    </dgm:pt>
    <dgm:pt modelId="{3795EB98-DE4D-4E1E-AC54-57C171D59978}" type="pres">
      <dgm:prSet presAssocID="{D15475D3-267C-4D86-939E-21F4657ED302}" presName="spaceBetweenRectangles" presStyleCnt="0"/>
      <dgm:spPr/>
    </dgm:pt>
    <dgm:pt modelId="{5535C2C8-D425-4B55-91D9-357323B07A96}" type="pres">
      <dgm:prSet presAssocID="{74879C4B-B1B8-4200-A372-E62D3F921DEC}" presName="parentLin" presStyleCnt="0"/>
      <dgm:spPr/>
    </dgm:pt>
    <dgm:pt modelId="{51474358-DFF3-4F1B-86FD-30A84F4A3162}" type="pres">
      <dgm:prSet presAssocID="{74879C4B-B1B8-4200-A372-E62D3F921DEC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C8D55BA0-3E96-46AE-BB4B-BBF7245391ED}" type="pres">
      <dgm:prSet presAssocID="{74879C4B-B1B8-4200-A372-E62D3F921DEC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2DB84-72B5-46CE-BB89-B0154C6F7946}" type="pres">
      <dgm:prSet presAssocID="{74879C4B-B1B8-4200-A372-E62D3F921DEC}" presName="negativeSpace" presStyleCnt="0"/>
      <dgm:spPr/>
    </dgm:pt>
    <dgm:pt modelId="{61205F38-E673-4760-A0D6-ED29C5D1BC37}" type="pres">
      <dgm:prSet presAssocID="{74879C4B-B1B8-4200-A372-E62D3F921DEC}" presName="childText" presStyleLbl="conFgAcc1" presStyleIdx="3" presStyleCnt="8">
        <dgm:presLayoutVars>
          <dgm:bulletEnabled val="1"/>
        </dgm:presLayoutVars>
      </dgm:prSet>
      <dgm:spPr/>
    </dgm:pt>
    <dgm:pt modelId="{A0F77F44-973A-4C05-99A2-728A69B7CC25}" type="pres">
      <dgm:prSet presAssocID="{8392E0A7-BB36-42DD-8FAB-4B9EDF8641BA}" presName="spaceBetweenRectangles" presStyleCnt="0"/>
      <dgm:spPr/>
    </dgm:pt>
    <dgm:pt modelId="{D6711AE1-D25D-420C-911A-166C064FE15B}" type="pres">
      <dgm:prSet presAssocID="{3A0048A5-38E0-4D66-A9B6-40795A3C17AF}" presName="parentLin" presStyleCnt="0"/>
      <dgm:spPr/>
    </dgm:pt>
    <dgm:pt modelId="{537A7A57-34F8-4F9E-BE26-961C2AAC9AAE}" type="pres">
      <dgm:prSet presAssocID="{3A0048A5-38E0-4D66-A9B6-40795A3C17AF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651F5752-808D-4054-9EE4-8F0511BCA0FF}" type="pres">
      <dgm:prSet presAssocID="{3A0048A5-38E0-4D66-A9B6-40795A3C17AF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3C9D3-96E5-43AF-9450-90301B0FB0D3}" type="pres">
      <dgm:prSet presAssocID="{3A0048A5-38E0-4D66-A9B6-40795A3C17AF}" presName="negativeSpace" presStyleCnt="0"/>
      <dgm:spPr/>
    </dgm:pt>
    <dgm:pt modelId="{A2A00D9E-6D73-44A6-AF24-60C8C9072A85}" type="pres">
      <dgm:prSet presAssocID="{3A0048A5-38E0-4D66-A9B6-40795A3C17AF}" presName="childText" presStyleLbl="conFgAcc1" presStyleIdx="4" presStyleCnt="8">
        <dgm:presLayoutVars>
          <dgm:bulletEnabled val="1"/>
        </dgm:presLayoutVars>
      </dgm:prSet>
      <dgm:spPr/>
    </dgm:pt>
    <dgm:pt modelId="{077A59E2-67AB-4ADD-BE0D-72938A33E902}" type="pres">
      <dgm:prSet presAssocID="{CF674FD6-D417-42B8-A3E7-FD59F7352C87}" presName="spaceBetweenRectangles" presStyleCnt="0"/>
      <dgm:spPr/>
    </dgm:pt>
    <dgm:pt modelId="{6F65E4C9-F84E-4D00-A0CA-B99529D33539}" type="pres">
      <dgm:prSet presAssocID="{73A2A970-D16E-4B87-95FC-36EA9C39024F}" presName="parentLin" presStyleCnt="0"/>
      <dgm:spPr/>
    </dgm:pt>
    <dgm:pt modelId="{2D25B1F2-273D-497E-9782-FB8FB5235E46}" type="pres">
      <dgm:prSet presAssocID="{73A2A970-D16E-4B87-95FC-36EA9C39024F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D49958C4-49E1-4218-9A5F-66C956EA2012}" type="pres">
      <dgm:prSet presAssocID="{73A2A970-D16E-4B87-95FC-36EA9C39024F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B9223-E788-482D-A1E0-E82C46143693}" type="pres">
      <dgm:prSet presAssocID="{73A2A970-D16E-4B87-95FC-36EA9C39024F}" presName="negativeSpace" presStyleCnt="0"/>
      <dgm:spPr/>
    </dgm:pt>
    <dgm:pt modelId="{82DE6F2D-6B0D-4260-8721-AF764CE6D951}" type="pres">
      <dgm:prSet presAssocID="{73A2A970-D16E-4B87-95FC-36EA9C39024F}" presName="childText" presStyleLbl="conFgAcc1" presStyleIdx="5" presStyleCnt="8">
        <dgm:presLayoutVars>
          <dgm:bulletEnabled val="1"/>
        </dgm:presLayoutVars>
      </dgm:prSet>
      <dgm:spPr/>
    </dgm:pt>
    <dgm:pt modelId="{F8AFCA35-7B01-4D75-AC62-0BC745D90F7B}" type="pres">
      <dgm:prSet presAssocID="{B87CA1B8-3A85-4756-8F4C-C46FA7349A61}" presName="spaceBetweenRectangles" presStyleCnt="0"/>
      <dgm:spPr/>
    </dgm:pt>
    <dgm:pt modelId="{8EDB7266-C37C-461B-A58C-9E709B0DD2E9}" type="pres">
      <dgm:prSet presAssocID="{5FBC1347-B1AB-4AF5-A65E-B1A1D1EA112A}" presName="parentLin" presStyleCnt="0"/>
      <dgm:spPr/>
    </dgm:pt>
    <dgm:pt modelId="{4EDAFB79-BE0F-4635-BD9F-49A04DA523BA}" type="pres">
      <dgm:prSet presAssocID="{5FBC1347-B1AB-4AF5-A65E-B1A1D1EA112A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424966D6-3023-41B8-96DC-8B2767046BB7}" type="pres">
      <dgm:prSet presAssocID="{5FBC1347-B1AB-4AF5-A65E-B1A1D1EA112A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2757D-C710-436B-A8AF-52F4A0C040E9}" type="pres">
      <dgm:prSet presAssocID="{5FBC1347-B1AB-4AF5-A65E-B1A1D1EA112A}" presName="negativeSpace" presStyleCnt="0"/>
      <dgm:spPr/>
    </dgm:pt>
    <dgm:pt modelId="{81D677DF-54D2-45E1-9A4B-05F3DBDC5B7C}" type="pres">
      <dgm:prSet presAssocID="{5FBC1347-B1AB-4AF5-A65E-B1A1D1EA112A}" presName="childText" presStyleLbl="conFgAcc1" presStyleIdx="6" presStyleCnt="8">
        <dgm:presLayoutVars>
          <dgm:bulletEnabled val="1"/>
        </dgm:presLayoutVars>
      </dgm:prSet>
      <dgm:spPr/>
    </dgm:pt>
    <dgm:pt modelId="{CC6BF54D-EEB3-4799-8A3B-071D98E16F1A}" type="pres">
      <dgm:prSet presAssocID="{9AFAFF60-930E-42EA-9CA7-A9B14A354D86}" presName="spaceBetweenRectangles" presStyleCnt="0"/>
      <dgm:spPr/>
    </dgm:pt>
    <dgm:pt modelId="{6538A177-8DAE-4879-9E84-A03158ABBD5F}" type="pres">
      <dgm:prSet presAssocID="{DB26BE13-81A1-4DA1-A532-24EF07E108E6}" presName="parentLin" presStyleCnt="0"/>
      <dgm:spPr/>
    </dgm:pt>
    <dgm:pt modelId="{E797D301-29CD-4A95-B38C-819B896DA053}" type="pres">
      <dgm:prSet presAssocID="{DB26BE13-81A1-4DA1-A532-24EF07E108E6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1D501D12-0C28-4DA7-8EED-81121DDA11F8}" type="pres">
      <dgm:prSet presAssocID="{DB26BE13-81A1-4DA1-A532-24EF07E108E6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3E178-F650-4EE7-8D85-AFB7A0FF6EAC}" type="pres">
      <dgm:prSet presAssocID="{DB26BE13-81A1-4DA1-A532-24EF07E108E6}" presName="negativeSpace" presStyleCnt="0"/>
      <dgm:spPr/>
    </dgm:pt>
    <dgm:pt modelId="{44F73C81-5118-497A-82A4-A92526C783B6}" type="pres">
      <dgm:prSet presAssocID="{DB26BE13-81A1-4DA1-A532-24EF07E108E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9BBE404-04AD-44AA-B039-E9E314A5EFF8}" srcId="{E301A12B-0DD8-45D2-B17B-A6F9A7684433}" destId="{CA9F9E6F-2374-4A4E-A6BE-DE746D52B8DD}" srcOrd="0" destOrd="0" parTransId="{944E9C9B-FBB7-4D2D-8AAD-557EB092DFCB}" sibTransId="{2C0859F3-76D8-4B75-82D1-757BCC6F0319}"/>
    <dgm:cxn modelId="{33C1C0C9-2C83-4019-A28E-050ECFD58B51}" type="presOf" srcId="{3337A81F-612D-4D4A-9363-01863BCFE4D3}" destId="{6454E8C9-F793-4D31-9AE9-5C5B37B2B425}" srcOrd="1" destOrd="0" presId="urn:microsoft.com/office/officeart/2005/8/layout/list1"/>
    <dgm:cxn modelId="{4D2C8F5F-7222-4B35-B3D5-E478391D2248}" type="presOf" srcId="{73A2A970-D16E-4B87-95FC-36EA9C39024F}" destId="{D49958C4-49E1-4218-9A5F-66C956EA2012}" srcOrd="1" destOrd="0" presId="urn:microsoft.com/office/officeart/2005/8/layout/list1"/>
    <dgm:cxn modelId="{354BB559-54CC-414A-A4D3-3ACD3450AA45}" type="presOf" srcId="{DB26BE13-81A1-4DA1-A532-24EF07E108E6}" destId="{1D501D12-0C28-4DA7-8EED-81121DDA11F8}" srcOrd="1" destOrd="0" presId="urn:microsoft.com/office/officeart/2005/8/layout/list1"/>
    <dgm:cxn modelId="{2921BFF7-CEC5-4E62-9F03-4294E2CB103E}" srcId="{E301A12B-0DD8-45D2-B17B-A6F9A7684433}" destId="{DB26BE13-81A1-4DA1-A532-24EF07E108E6}" srcOrd="7" destOrd="0" parTransId="{FA4D24C5-712A-42AE-B8F5-A6D9EF0184C7}" sibTransId="{15F53EA9-B899-42B7-9AAD-66B979837C09}"/>
    <dgm:cxn modelId="{B8424386-7144-4BFA-99F1-7BD8859A9FB4}" srcId="{E301A12B-0DD8-45D2-B17B-A6F9A7684433}" destId="{3337A81F-612D-4D4A-9363-01863BCFE4D3}" srcOrd="2" destOrd="0" parTransId="{B26AE640-256A-446F-AD81-CA0B69676233}" sibTransId="{D15475D3-267C-4D86-939E-21F4657ED302}"/>
    <dgm:cxn modelId="{C90F527D-FB92-4034-9159-24CB211C9D97}" srcId="{E301A12B-0DD8-45D2-B17B-A6F9A7684433}" destId="{73A2A970-D16E-4B87-95FC-36EA9C39024F}" srcOrd="5" destOrd="0" parTransId="{0E63453C-CC0A-4230-967C-8C23E5592BF2}" sibTransId="{B87CA1B8-3A85-4756-8F4C-C46FA7349A61}"/>
    <dgm:cxn modelId="{0C46BD7E-0839-4885-AA78-59E5D678C743}" srcId="{E301A12B-0DD8-45D2-B17B-A6F9A7684433}" destId="{74879C4B-B1B8-4200-A372-E62D3F921DEC}" srcOrd="3" destOrd="0" parTransId="{1A0D2C1A-40A0-4B4D-93A5-E7B35FAB0851}" sibTransId="{8392E0A7-BB36-42DD-8FAB-4B9EDF8641BA}"/>
    <dgm:cxn modelId="{974BDEB5-963F-434D-9A9A-96B7911D2E87}" type="presOf" srcId="{74879C4B-B1B8-4200-A372-E62D3F921DEC}" destId="{C8D55BA0-3E96-46AE-BB4B-BBF7245391ED}" srcOrd="1" destOrd="0" presId="urn:microsoft.com/office/officeart/2005/8/layout/list1"/>
    <dgm:cxn modelId="{0172D0D0-90BC-43DF-8787-08F0E34C31C4}" type="presOf" srcId="{CA9F9E6F-2374-4A4E-A6BE-DE746D52B8DD}" destId="{25726794-CB1F-478E-AAEC-BCB3832656C5}" srcOrd="0" destOrd="0" presId="urn:microsoft.com/office/officeart/2005/8/layout/list1"/>
    <dgm:cxn modelId="{D25AA96D-7686-48DD-82D5-DE7024BC9FCB}" type="presOf" srcId="{CA9F9E6F-2374-4A4E-A6BE-DE746D52B8DD}" destId="{D293D96D-B23F-4594-99BB-568F0DCC6560}" srcOrd="1" destOrd="0" presId="urn:microsoft.com/office/officeart/2005/8/layout/list1"/>
    <dgm:cxn modelId="{B4E36FAC-BA4A-4B06-99F7-6E4A7FE5FAED}" type="presOf" srcId="{5FBC1347-B1AB-4AF5-A65E-B1A1D1EA112A}" destId="{424966D6-3023-41B8-96DC-8B2767046BB7}" srcOrd="1" destOrd="0" presId="urn:microsoft.com/office/officeart/2005/8/layout/list1"/>
    <dgm:cxn modelId="{4CE1713C-7686-4692-AEDA-F98574E41E6D}" srcId="{E301A12B-0DD8-45D2-B17B-A6F9A7684433}" destId="{3A0048A5-38E0-4D66-A9B6-40795A3C17AF}" srcOrd="4" destOrd="0" parTransId="{9D6F6634-CCD4-46C7-90F5-2A15E87F57C4}" sibTransId="{CF674FD6-D417-42B8-A3E7-FD59F7352C87}"/>
    <dgm:cxn modelId="{7CCE2C7B-593D-48C5-8618-6BB61577E25D}" srcId="{E301A12B-0DD8-45D2-B17B-A6F9A7684433}" destId="{5FBC1347-B1AB-4AF5-A65E-B1A1D1EA112A}" srcOrd="6" destOrd="0" parTransId="{A2948893-D797-4598-9C83-D611BCE73FA2}" sibTransId="{9AFAFF60-930E-42EA-9CA7-A9B14A354D86}"/>
    <dgm:cxn modelId="{EA43BF57-A392-4A4F-8578-68B38EB16D83}" srcId="{E301A12B-0DD8-45D2-B17B-A6F9A7684433}" destId="{08FDC79A-FF2D-4208-B902-82FD563550AB}" srcOrd="1" destOrd="0" parTransId="{0725AFA6-6707-442F-88FC-9D6BDB197C3F}" sibTransId="{B0F0F0E9-8174-4073-A8C9-0B9CA81F0F6B}"/>
    <dgm:cxn modelId="{60E4D7D4-CCD8-43F2-9726-66EDDB4955DC}" type="presOf" srcId="{E301A12B-0DD8-45D2-B17B-A6F9A7684433}" destId="{2A2DA187-552B-443C-B23E-EA0AC8A0F51B}" srcOrd="0" destOrd="0" presId="urn:microsoft.com/office/officeart/2005/8/layout/list1"/>
    <dgm:cxn modelId="{8B52AE92-1D8A-4A8C-B8A0-83C22A3A8551}" type="presOf" srcId="{3337A81F-612D-4D4A-9363-01863BCFE4D3}" destId="{224F975E-2F98-488E-89A4-BB7761C1A9A4}" srcOrd="0" destOrd="0" presId="urn:microsoft.com/office/officeart/2005/8/layout/list1"/>
    <dgm:cxn modelId="{E043793A-C4C5-4C63-A3AC-2D5C78AE1E61}" type="presOf" srcId="{74879C4B-B1B8-4200-A372-E62D3F921DEC}" destId="{51474358-DFF3-4F1B-86FD-30A84F4A3162}" srcOrd="0" destOrd="0" presId="urn:microsoft.com/office/officeart/2005/8/layout/list1"/>
    <dgm:cxn modelId="{568EA618-079E-4611-B55D-FD2217617E27}" type="presOf" srcId="{08FDC79A-FF2D-4208-B902-82FD563550AB}" destId="{083FF8C1-43E3-4AB3-9D59-F1E493D2C770}" srcOrd="0" destOrd="0" presId="urn:microsoft.com/office/officeart/2005/8/layout/list1"/>
    <dgm:cxn modelId="{BAF9BE4E-61B1-4E47-AB06-BDE3DE389223}" type="presOf" srcId="{3A0048A5-38E0-4D66-A9B6-40795A3C17AF}" destId="{537A7A57-34F8-4F9E-BE26-961C2AAC9AAE}" srcOrd="0" destOrd="0" presId="urn:microsoft.com/office/officeart/2005/8/layout/list1"/>
    <dgm:cxn modelId="{1DEED684-CA74-4D31-B1C8-D4B6AB624EE3}" type="presOf" srcId="{73A2A970-D16E-4B87-95FC-36EA9C39024F}" destId="{2D25B1F2-273D-497E-9782-FB8FB5235E46}" srcOrd="0" destOrd="0" presId="urn:microsoft.com/office/officeart/2005/8/layout/list1"/>
    <dgm:cxn modelId="{7E74580D-AFD0-443D-B28E-865DE96F301A}" type="presOf" srcId="{08FDC79A-FF2D-4208-B902-82FD563550AB}" destId="{2C6E7E57-9CB9-4773-8373-B8A69706EF92}" srcOrd="1" destOrd="0" presId="urn:microsoft.com/office/officeart/2005/8/layout/list1"/>
    <dgm:cxn modelId="{86DCE13F-CFC8-4CE8-8646-E470DFD15D9F}" type="presOf" srcId="{5FBC1347-B1AB-4AF5-A65E-B1A1D1EA112A}" destId="{4EDAFB79-BE0F-4635-BD9F-49A04DA523BA}" srcOrd="0" destOrd="0" presId="urn:microsoft.com/office/officeart/2005/8/layout/list1"/>
    <dgm:cxn modelId="{7C417B74-4891-488E-AE8F-DFEC972EBEDB}" type="presOf" srcId="{3A0048A5-38E0-4D66-A9B6-40795A3C17AF}" destId="{651F5752-808D-4054-9EE4-8F0511BCA0FF}" srcOrd="1" destOrd="0" presId="urn:microsoft.com/office/officeart/2005/8/layout/list1"/>
    <dgm:cxn modelId="{442106AC-B0FA-4176-BE3B-BBD84E4F1FA8}" type="presOf" srcId="{DB26BE13-81A1-4DA1-A532-24EF07E108E6}" destId="{E797D301-29CD-4A95-B38C-819B896DA053}" srcOrd="0" destOrd="0" presId="urn:microsoft.com/office/officeart/2005/8/layout/list1"/>
    <dgm:cxn modelId="{6E507241-4D7B-4879-A420-AE4A160FAF92}" type="presParOf" srcId="{2A2DA187-552B-443C-B23E-EA0AC8A0F51B}" destId="{9273341B-950F-4050-8763-2F73999AE34F}" srcOrd="0" destOrd="0" presId="urn:microsoft.com/office/officeart/2005/8/layout/list1"/>
    <dgm:cxn modelId="{29956BAB-087A-4818-A9EE-33A3D61BB97D}" type="presParOf" srcId="{9273341B-950F-4050-8763-2F73999AE34F}" destId="{25726794-CB1F-478E-AAEC-BCB3832656C5}" srcOrd="0" destOrd="0" presId="urn:microsoft.com/office/officeart/2005/8/layout/list1"/>
    <dgm:cxn modelId="{73E55208-8A47-4D17-A7F1-C91D6B895556}" type="presParOf" srcId="{9273341B-950F-4050-8763-2F73999AE34F}" destId="{D293D96D-B23F-4594-99BB-568F0DCC6560}" srcOrd="1" destOrd="0" presId="urn:microsoft.com/office/officeart/2005/8/layout/list1"/>
    <dgm:cxn modelId="{254D8C62-974A-4E9D-BB88-8E0B398F9F2E}" type="presParOf" srcId="{2A2DA187-552B-443C-B23E-EA0AC8A0F51B}" destId="{06CDE8E8-F53F-47B0-818B-95C79D99F3CC}" srcOrd="1" destOrd="0" presId="urn:microsoft.com/office/officeart/2005/8/layout/list1"/>
    <dgm:cxn modelId="{BB0EB23E-8D02-46C6-BFA7-C2D1BD5FFCA0}" type="presParOf" srcId="{2A2DA187-552B-443C-B23E-EA0AC8A0F51B}" destId="{374E6CF2-07FD-4A60-B64E-A0681389DCD9}" srcOrd="2" destOrd="0" presId="urn:microsoft.com/office/officeart/2005/8/layout/list1"/>
    <dgm:cxn modelId="{877B59EE-A958-419C-B2C0-BB416E4CB195}" type="presParOf" srcId="{2A2DA187-552B-443C-B23E-EA0AC8A0F51B}" destId="{C914062D-EB67-4239-BFF1-8172D4A113A0}" srcOrd="3" destOrd="0" presId="urn:microsoft.com/office/officeart/2005/8/layout/list1"/>
    <dgm:cxn modelId="{58FD2FD7-4B3B-4BD4-A53A-1747D596B5DE}" type="presParOf" srcId="{2A2DA187-552B-443C-B23E-EA0AC8A0F51B}" destId="{A160C490-7C5F-4030-B5C6-25A085202182}" srcOrd="4" destOrd="0" presId="urn:microsoft.com/office/officeart/2005/8/layout/list1"/>
    <dgm:cxn modelId="{6D8D7EC3-D588-45FE-A380-51A904E5974E}" type="presParOf" srcId="{A160C490-7C5F-4030-B5C6-25A085202182}" destId="{083FF8C1-43E3-4AB3-9D59-F1E493D2C770}" srcOrd="0" destOrd="0" presId="urn:microsoft.com/office/officeart/2005/8/layout/list1"/>
    <dgm:cxn modelId="{97BAFB9D-C369-4D50-8481-43C4DCFA47D4}" type="presParOf" srcId="{A160C490-7C5F-4030-B5C6-25A085202182}" destId="{2C6E7E57-9CB9-4773-8373-B8A69706EF92}" srcOrd="1" destOrd="0" presId="urn:microsoft.com/office/officeart/2005/8/layout/list1"/>
    <dgm:cxn modelId="{4F1708FC-5CBD-4942-857C-C9A7E16AAA2E}" type="presParOf" srcId="{2A2DA187-552B-443C-B23E-EA0AC8A0F51B}" destId="{633BEBD8-F0DC-4028-876F-58CF3D23B281}" srcOrd="5" destOrd="0" presId="urn:microsoft.com/office/officeart/2005/8/layout/list1"/>
    <dgm:cxn modelId="{871E6A81-3C83-4536-AAE8-ADB006F1E74F}" type="presParOf" srcId="{2A2DA187-552B-443C-B23E-EA0AC8A0F51B}" destId="{3CE8C1C2-B923-4C15-B16C-4ADF0F1A3157}" srcOrd="6" destOrd="0" presId="urn:microsoft.com/office/officeart/2005/8/layout/list1"/>
    <dgm:cxn modelId="{F51DAA3A-1C11-4276-BC0D-E5F70B7ADAE6}" type="presParOf" srcId="{2A2DA187-552B-443C-B23E-EA0AC8A0F51B}" destId="{A40172DF-0818-42A2-99C7-3E5EF331BF9E}" srcOrd="7" destOrd="0" presId="urn:microsoft.com/office/officeart/2005/8/layout/list1"/>
    <dgm:cxn modelId="{6F6DD15F-78BD-441D-B192-D451910EAC25}" type="presParOf" srcId="{2A2DA187-552B-443C-B23E-EA0AC8A0F51B}" destId="{5D6DC24B-D11E-413F-9BF5-F64B376A89AC}" srcOrd="8" destOrd="0" presId="urn:microsoft.com/office/officeart/2005/8/layout/list1"/>
    <dgm:cxn modelId="{3E4A28B9-29AF-48C0-9807-9700F5DAC8E4}" type="presParOf" srcId="{5D6DC24B-D11E-413F-9BF5-F64B376A89AC}" destId="{224F975E-2F98-488E-89A4-BB7761C1A9A4}" srcOrd="0" destOrd="0" presId="urn:microsoft.com/office/officeart/2005/8/layout/list1"/>
    <dgm:cxn modelId="{6B8729BE-EE0D-4BCB-964F-AB70DC649443}" type="presParOf" srcId="{5D6DC24B-D11E-413F-9BF5-F64B376A89AC}" destId="{6454E8C9-F793-4D31-9AE9-5C5B37B2B425}" srcOrd="1" destOrd="0" presId="urn:microsoft.com/office/officeart/2005/8/layout/list1"/>
    <dgm:cxn modelId="{76201B33-AA34-4248-BBBD-713B324EF16C}" type="presParOf" srcId="{2A2DA187-552B-443C-B23E-EA0AC8A0F51B}" destId="{72CA4BD9-5920-4061-8F8B-E36DA522FBA3}" srcOrd="9" destOrd="0" presId="urn:microsoft.com/office/officeart/2005/8/layout/list1"/>
    <dgm:cxn modelId="{FFFDCFBC-4BFC-42E7-959E-D3CDBE25C03C}" type="presParOf" srcId="{2A2DA187-552B-443C-B23E-EA0AC8A0F51B}" destId="{02661BD9-9B48-4B67-B5B9-D217BCF9A4F9}" srcOrd="10" destOrd="0" presId="urn:microsoft.com/office/officeart/2005/8/layout/list1"/>
    <dgm:cxn modelId="{57645DF7-5EDD-43C5-8396-95D2272921CC}" type="presParOf" srcId="{2A2DA187-552B-443C-B23E-EA0AC8A0F51B}" destId="{3795EB98-DE4D-4E1E-AC54-57C171D59978}" srcOrd="11" destOrd="0" presId="urn:microsoft.com/office/officeart/2005/8/layout/list1"/>
    <dgm:cxn modelId="{34094F90-BEEA-4CC0-BD18-1AB2C387D385}" type="presParOf" srcId="{2A2DA187-552B-443C-B23E-EA0AC8A0F51B}" destId="{5535C2C8-D425-4B55-91D9-357323B07A96}" srcOrd="12" destOrd="0" presId="urn:microsoft.com/office/officeart/2005/8/layout/list1"/>
    <dgm:cxn modelId="{58575328-D4A2-472B-8618-A69C6563D793}" type="presParOf" srcId="{5535C2C8-D425-4B55-91D9-357323B07A96}" destId="{51474358-DFF3-4F1B-86FD-30A84F4A3162}" srcOrd="0" destOrd="0" presId="urn:microsoft.com/office/officeart/2005/8/layout/list1"/>
    <dgm:cxn modelId="{B3DC12B7-4213-47E2-B72B-5F3D98FB96B2}" type="presParOf" srcId="{5535C2C8-D425-4B55-91D9-357323B07A96}" destId="{C8D55BA0-3E96-46AE-BB4B-BBF7245391ED}" srcOrd="1" destOrd="0" presId="urn:microsoft.com/office/officeart/2005/8/layout/list1"/>
    <dgm:cxn modelId="{331867D0-EBC9-440F-82F4-835BF5AD4BCB}" type="presParOf" srcId="{2A2DA187-552B-443C-B23E-EA0AC8A0F51B}" destId="{E482DB84-72B5-46CE-BB89-B0154C6F7946}" srcOrd="13" destOrd="0" presId="urn:microsoft.com/office/officeart/2005/8/layout/list1"/>
    <dgm:cxn modelId="{296CE441-D84D-44A2-8169-799F1EB04253}" type="presParOf" srcId="{2A2DA187-552B-443C-B23E-EA0AC8A0F51B}" destId="{61205F38-E673-4760-A0D6-ED29C5D1BC37}" srcOrd="14" destOrd="0" presId="urn:microsoft.com/office/officeart/2005/8/layout/list1"/>
    <dgm:cxn modelId="{015C4DEA-9ADF-4AC6-BF45-B557A5819E19}" type="presParOf" srcId="{2A2DA187-552B-443C-B23E-EA0AC8A0F51B}" destId="{A0F77F44-973A-4C05-99A2-728A69B7CC25}" srcOrd="15" destOrd="0" presId="urn:microsoft.com/office/officeart/2005/8/layout/list1"/>
    <dgm:cxn modelId="{9F32CCB9-73EE-4F24-9F58-55DFF1B40E12}" type="presParOf" srcId="{2A2DA187-552B-443C-B23E-EA0AC8A0F51B}" destId="{D6711AE1-D25D-420C-911A-166C064FE15B}" srcOrd="16" destOrd="0" presId="urn:microsoft.com/office/officeart/2005/8/layout/list1"/>
    <dgm:cxn modelId="{9D813D81-ABD5-451C-903C-B399ED3AD393}" type="presParOf" srcId="{D6711AE1-D25D-420C-911A-166C064FE15B}" destId="{537A7A57-34F8-4F9E-BE26-961C2AAC9AAE}" srcOrd="0" destOrd="0" presId="urn:microsoft.com/office/officeart/2005/8/layout/list1"/>
    <dgm:cxn modelId="{D58196E2-61C2-4F1A-9E14-15C440FA8CD4}" type="presParOf" srcId="{D6711AE1-D25D-420C-911A-166C064FE15B}" destId="{651F5752-808D-4054-9EE4-8F0511BCA0FF}" srcOrd="1" destOrd="0" presId="urn:microsoft.com/office/officeart/2005/8/layout/list1"/>
    <dgm:cxn modelId="{78BFAF98-5AA3-4BCD-A9A7-5B49FE09DDA8}" type="presParOf" srcId="{2A2DA187-552B-443C-B23E-EA0AC8A0F51B}" destId="{DE33C9D3-96E5-43AF-9450-90301B0FB0D3}" srcOrd="17" destOrd="0" presId="urn:microsoft.com/office/officeart/2005/8/layout/list1"/>
    <dgm:cxn modelId="{F544C501-1F03-4D0B-8B47-DD13B31D1637}" type="presParOf" srcId="{2A2DA187-552B-443C-B23E-EA0AC8A0F51B}" destId="{A2A00D9E-6D73-44A6-AF24-60C8C9072A85}" srcOrd="18" destOrd="0" presId="urn:microsoft.com/office/officeart/2005/8/layout/list1"/>
    <dgm:cxn modelId="{814E0BD6-CC48-4F95-939B-CDABFD34F8A5}" type="presParOf" srcId="{2A2DA187-552B-443C-B23E-EA0AC8A0F51B}" destId="{077A59E2-67AB-4ADD-BE0D-72938A33E902}" srcOrd="19" destOrd="0" presId="urn:microsoft.com/office/officeart/2005/8/layout/list1"/>
    <dgm:cxn modelId="{FC5E2E06-CEAD-4088-8A10-5A12393A8C97}" type="presParOf" srcId="{2A2DA187-552B-443C-B23E-EA0AC8A0F51B}" destId="{6F65E4C9-F84E-4D00-A0CA-B99529D33539}" srcOrd="20" destOrd="0" presId="urn:microsoft.com/office/officeart/2005/8/layout/list1"/>
    <dgm:cxn modelId="{34D67107-1490-4BBB-A522-7F3EA05BA525}" type="presParOf" srcId="{6F65E4C9-F84E-4D00-A0CA-B99529D33539}" destId="{2D25B1F2-273D-497E-9782-FB8FB5235E46}" srcOrd="0" destOrd="0" presId="urn:microsoft.com/office/officeart/2005/8/layout/list1"/>
    <dgm:cxn modelId="{7EF07960-AD5C-46EA-B184-EF2A07F9F983}" type="presParOf" srcId="{6F65E4C9-F84E-4D00-A0CA-B99529D33539}" destId="{D49958C4-49E1-4218-9A5F-66C956EA2012}" srcOrd="1" destOrd="0" presId="urn:microsoft.com/office/officeart/2005/8/layout/list1"/>
    <dgm:cxn modelId="{3F3F5C71-85B6-4B15-BD70-5E081BE0919C}" type="presParOf" srcId="{2A2DA187-552B-443C-B23E-EA0AC8A0F51B}" destId="{EBEB9223-E788-482D-A1E0-E82C46143693}" srcOrd="21" destOrd="0" presId="urn:microsoft.com/office/officeart/2005/8/layout/list1"/>
    <dgm:cxn modelId="{777406EE-3D42-4948-8FFC-376219A27A10}" type="presParOf" srcId="{2A2DA187-552B-443C-B23E-EA0AC8A0F51B}" destId="{82DE6F2D-6B0D-4260-8721-AF764CE6D951}" srcOrd="22" destOrd="0" presId="urn:microsoft.com/office/officeart/2005/8/layout/list1"/>
    <dgm:cxn modelId="{F2D7FFAC-A74B-4231-8250-6C65721DAF44}" type="presParOf" srcId="{2A2DA187-552B-443C-B23E-EA0AC8A0F51B}" destId="{F8AFCA35-7B01-4D75-AC62-0BC745D90F7B}" srcOrd="23" destOrd="0" presId="urn:microsoft.com/office/officeart/2005/8/layout/list1"/>
    <dgm:cxn modelId="{39F57572-71FD-47F3-9BC4-E215B4BA3DDC}" type="presParOf" srcId="{2A2DA187-552B-443C-B23E-EA0AC8A0F51B}" destId="{8EDB7266-C37C-461B-A58C-9E709B0DD2E9}" srcOrd="24" destOrd="0" presId="urn:microsoft.com/office/officeart/2005/8/layout/list1"/>
    <dgm:cxn modelId="{1270FCDD-CD90-475E-92BC-CD5E06AB704B}" type="presParOf" srcId="{8EDB7266-C37C-461B-A58C-9E709B0DD2E9}" destId="{4EDAFB79-BE0F-4635-BD9F-49A04DA523BA}" srcOrd="0" destOrd="0" presId="urn:microsoft.com/office/officeart/2005/8/layout/list1"/>
    <dgm:cxn modelId="{47C005CF-C323-45C2-B9D8-3FC3CF465888}" type="presParOf" srcId="{8EDB7266-C37C-461B-A58C-9E709B0DD2E9}" destId="{424966D6-3023-41B8-96DC-8B2767046BB7}" srcOrd="1" destOrd="0" presId="urn:microsoft.com/office/officeart/2005/8/layout/list1"/>
    <dgm:cxn modelId="{39C1C8D0-6F83-4BD1-8E22-C7CC940C0481}" type="presParOf" srcId="{2A2DA187-552B-443C-B23E-EA0AC8A0F51B}" destId="{3CE2757D-C710-436B-A8AF-52F4A0C040E9}" srcOrd="25" destOrd="0" presId="urn:microsoft.com/office/officeart/2005/8/layout/list1"/>
    <dgm:cxn modelId="{824F388E-70C5-4C88-AF72-71993EFC5BE1}" type="presParOf" srcId="{2A2DA187-552B-443C-B23E-EA0AC8A0F51B}" destId="{81D677DF-54D2-45E1-9A4B-05F3DBDC5B7C}" srcOrd="26" destOrd="0" presId="urn:microsoft.com/office/officeart/2005/8/layout/list1"/>
    <dgm:cxn modelId="{D74D2DA4-240F-44CF-9C7F-DB0731B47EC5}" type="presParOf" srcId="{2A2DA187-552B-443C-B23E-EA0AC8A0F51B}" destId="{CC6BF54D-EEB3-4799-8A3B-071D98E16F1A}" srcOrd="27" destOrd="0" presId="urn:microsoft.com/office/officeart/2005/8/layout/list1"/>
    <dgm:cxn modelId="{FF7A7291-C9AB-40DD-822A-B1A34930C5CD}" type="presParOf" srcId="{2A2DA187-552B-443C-B23E-EA0AC8A0F51B}" destId="{6538A177-8DAE-4879-9E84-A03158ABBD5F}" srcOrd="28" destOrd="0" presId="urn:microsoft.com/office/officeart/2005/8/layout/list1"/>
    <dgm:cxn modelId="{37027211-4818-477F-8EB0-D5A690F56F46}" type="presParOf" srcId="{6538A177-8DAE-4879-9E84-A03158ABBD5F}" destId="{E797D301-29CD-4A95-B38C-819B896DA053}" srcOrd="0" destOrd="0" presId="urn:microsoft.com/office/officeart/2005/8/layout/list1"/>
    <dgm:cxn modelId="{8FAB05C9-6A09-4004-A415-86CD00FC294B}" type="presParOf" srcId="{6538A177-8DAE-4879-9E84-A03158ABBD5F}" destId="{1D501D12-0C28-4DA7-8EED-81121DDA11F8}" srcOrd="1" destOrd="0" presId="urn:microsoft.com/office/officeart/2005/8/layout/list1"/>
    <dgm:cxn modelId="{19584AEF-318E-47E7-BBB0-57A37E3C9380}" type="presParOf" srcId="{2A2DA187-552B-443C-B23E-EA0AC8A0F51B}" destId="{2723E178-F650-4EE7-8D85-AFB7A0FF6EAC}" srcOrd="29" destOrd="0" presId="urn:microsoft.com/office/officeart/2005/8/layout/list1"/>
    <dgm:cxn modelId="{8954B4C4-D75D-4C72-8303-B8E1EF0F7EBF}" type="presParOf" srcId="{2A2DA187-552B-443C-B23E-EA0AC8A0F51B}" destId="{44F73C81-5118-497A-82A4-A92526C783B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BA7EB-6C74-44F8-8CB1-FB1DC47062E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A35EB2-EACF-4A5D-A85E-4B876BEB386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نرخهای بالای تورم و نوسانات بیش از حد معمول</a:t>
          </a:r>
          <a:endParaRPr lang="en-US" sz="2000" dirty="0">
            <a:cs typeface="B Nazanin" panose="00000400000000000000" pitchFamily="2" charset="-78"/>
          </a:endParaRPr>
        </a:p>
      </dgm:t>
    </dgm:pt>
    <dgm:pt modelId="{85AB6607-0C25-4497-8BA4-1BB7E241867F}" type="parTrans" cxnId="{2922C297-79EF-4395-AB5B-F2257F131736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6DAD2A66-E49F-49A2-B09D-68D8A32ACA67}" type="sibTrans" cxnId="{2922C297-79EF-4395-AB5B-F2257F131736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27C26846-1293-43A0-A721-899BA7EF245F}">
      <dgm:prSet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پایین بودن اعتماد فعالان اقتصادی و مردم به سیاستهای اعلامی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AC14DBE9-BC51-4EE0-BE4C-D77B41E8B6EB}" type="parTrans" cxnId="{1B13FC73-2769-425D-B8AD-82D0B1CFF750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976FEA4D-99E1-4001-A039-DC54C43CE42E}" type="sibTrans" cxnId="{1B13FC73-2769-425D-B8AD-82D0B1CFF750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A63E2D48-9605-484E-B718-506991673370}">
      <dgm:prSet custT="1"/>
      <dgm:spPr/>
      <dgm:t>
        <a:bodyPr/>
        <a:lstStyle/>
        <a:p>
          <a:pPr rtl="1"/>
          <a:r>
            <a:rPr lang="fa-IR" sz="2000" b="1">
              <a:cs typeface="B Nazanin" panose="00000400000000000000" pitchFamily="2" charset="-78"/>
            </a:rPr>
            <a:t>القای دلهره و ترس از آینده به یک روال عادی تبدیل شده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77C148EB-4948-4BD7-9816-505AB8F05093}" type="parTrans" cxnId="{E6CD35C4-4B1B-4FFB-BFE4-78E183CB41FE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43059C99-C964-4D72-AD92-DAC403A2F85A}" type="sibTrans" cxnId="{E6CD35C4-4B1B-4FFB-BFE4-78E183CB41FE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A2850F1E-F4B8-4407-B2E5-A4F8E1A0F2A1}">
      <dgm:prSet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عملکرد شاخصها هم به بی اعتمادی دامن زده</a:t>
          </a:r>
        </a:p>
      </dgm:t>
    </dgm:pt>
    <dgm:pt modelId="{BC0411EB-B886-420A-8DAF-80E70CE3DED7}" type="parTrans" cxnId="{5F519AA4-378D-4D79-B29D-E9D36A170F6E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190F23DA-B5E6-4CDA-95B0-E5AE69C1772E}" type="sibTrans" cxnId="{5F519AA4-378D-4D79-B29D-E9D36A170F6E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753DFA69-77A8-4493-9C18-1F44BD6B085D}">
      <dgm:prSet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تثبیت اقتصادی سپس اجرای سیاستهای اصلاحی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2EB23611-ECE4-4A45-8654-7441EE46D3B7}" type="parTrans" cxnId="{D91A4863-028A-44D9-B87E-8BB3D3C170D1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7C098FAA-07D8-4100-BC78-2F7C2D82D3F9}" type="sibTrans" cxnId="{D91A4863-028A-44D9-B87E-8BB3D3C170D1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19BDB2DF-FE66-4AC0-B543-B50F24505584}">
      <dgm:prSet custT="1"/>
      <dgm:spPr/>
      <dgm:t>
        <a:bodyPr/>
        <a:lstStyle/>
        <a:p>
          <a:pPr rtl="1"/>
          <a:r>
            <a:rPr lang="fa-IR" sz="2000" dirty="0">
              <a:cs typeface="B Nazanin" panose="00000400000000000000" pitchFamily="2" charset="-78"/>
            </a:rPr>
            <a:t>فیشر(1933): "تنها چیزی که باید از آن بترسیم خود ترس است."</a:t>
          </a:r>
          <a:endParaRPr lang="en-US" sz="2000" dirty="0">
            <a:cs typeface="B Nazanin" panose="00000400000000000000" pitchFamily="2" charset="-78"/>
          </a:endParaRPr>
        </a:p>
      </dgm:t>
    </dgm:pt>
    <dgm:pt modelId="{3EDC4FAD-A61E-4A36-8D42-B5C5A4F4AD26}" type="parTrans" cxnId="{6CA8922A-84E9-4DC0-B1E4-4A41461777E2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B236A25B-FDE0-43A1-9012-FC9F5EF9670B}" type="sibTrans" cxnId="{6CA8922A-84E9-4DC0-B1E4-4A41461777E2}">
      <dgm:prSet/>
      <dgm:spPr/>
      <dgm:t>
        <a:bodyPr/>
        <a:lstStyle/>
        <a:p>
          <a:endParaRPr lang="en-US" sz="2400">
            <a:cs typeface="B Nazanin" panose="00000400000000000000" pitchFamily="2" charset="-78"/>
          </a:endParaRPr>
        </a:p>
      </dgm:t>
    </dgm:pt>
    <dgm:pt modelId="{068400D3-1F02-4981-8B1C-72CC48F61685}">
      <dgm:prSet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لزوم تقویت حکمرانی و اعتبار بخشی (</a:t>
          </a:r>
          <a:r>
            <a:rPr lang="en-US" sz="2000" b="1" dirty="0">
              <a:cs typeface="B Nazanin" panose="00000400000000000000" pitchFamily="2" charset="-78"/>
            </a:rPr>
            <a:t>credibility</a:t>
          </a:r>
          <a:r>
            <a:rPr lang="fa-IR" sz="2000" b="1" dirty="0">
              <a:cs typeface="B Nazanin" panose="00000400000000000000" pitchFamily="2" charset="-78"/>
            </a:rPr>
            <a:t>) به سیاستهای پولی، ارزی و اعتباری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62E5323C-DFCC-4212-966D-83A04781FB17}" type="parTrans" cxnId="{0E27192A-5C4D-4577-8C1E-2B571652F2EC}">
      <dgm:prSet/>
      <dgm:spPr/>
      <dgm:t>
        <a:bodyPr/>
        <a:lstStyle/>
        <a:p>
          <a:endParaRPr lang="en-US"/>
        </a:p>
      </dgm:t>
    </dgm:pt>
    <dgm:pt modelId="{840A2516-7FFD-4823-B7B8-320833BE9157}" type="sibTrans" cxnId="{0E27192A-5C4D-4577-8C1E-2B571652F2EC}">
      <dgm:prSet/>
      <dgm:spPr/>
      <dgm:t>
        <a:bodyPr/>
        <a:lstStyle/>
        <a:p>
          <a:endParaRPr lang="en-US"/>
        </a:p>
      </dgm:t>
    </dgm:pt>
    <dgm:pt modelId="{DE105B05-A1FF-453C-B5AB-BEE219856FE7}" type="pres">
      <dgm:prSet presAssocID="{B63BA7EB-6C74-44F8-8CB1-FB1DC47062E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05A139-50F6-48A9-A472-CD8DA0B2D335}" type="pres">
      <dgm:prSet presAssocID="{9EA35EB2-EACF-4A5D-A85E-4B876BEB386E}" presName="parentLin" presStyleCnt="0"/>
      <dgm:spPr/>
    </dgm:pt>
    <dgm:pt modelId="{4684A4F1-48D9-4414-949C-B1959D917866}" type="pres">
      <dgm:prSet presAssocID="{9EA35EB2-EACF-4A5D-A85E-4B876BEB386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DFF94DB-7B58-4A6C-B306-6C878EF6DA33}" type="pres">
      <dgm:prSet presAssocID="{9EA35EB2-EACF-4A5D-A85E-4B876BEB386E}" presName="parentText" presStyleLbl="node1" presStyleIdx="0" presStyleCnt="6" custScaleX="1411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286A7-9545-40D1-A710-67312F44A125}" type="pres">
      <dgm:prSet presAssocID="{9EA35EB2-EACF-4A5D-A85E-4B876BEB386E}" presName="negativeSpace" presStyleCnt="0"/>
      <dgm:spPr/>
    </dgm:pt>
    <dgm:pt modelId="{7A34BF99-9B95-42BC-A493-828CFB9170A7}" type="pres">
      <dgm:prSet presAssocID="{9EA35EB2-EACF-4A5D-A85E-4B876BEB386E}" presName="childText" presStyleLbl="conFgAcc1" presStyleIdx="0" presStyleCnt="6">
        <dgm:presLayoutVars>
          <dgm:bulletEnabled val="1"/>
        </dgm:presLayoutVars>
      </dgm:prSet>
      <dgm:spPr/>
    </dgm:pt>
    <dgm:pt modelId="{822575F0-719D-4F30-B1FC-D545E33AF5AA}" type="pres">
      <dgm:prSet presAssocID="{6DAD2A66-E49F-49A2-B09D-68D8A32ACA67}" presName="spaceBetweenRectangles" presStyleCnt="0"/>
      <dgm:spPr/>
    </dgm:pt>
    <dgm:pt modelId="{D12CA7BC-245D-40A6-851A-F0253AEE1818}" type="pres">
      <dgm:prSet presAssocID="{27C26846-1293-43A0-A721-899BA7EF245F}" presName="parentLin" presStyleCnt="0"/>
      <dgm:spPr/>
    </dgm:pt>
    <dgm:pt modelId="{415E1C99-9ABF-4A10-9F28-79F2F8CB1CDB}" type="pres">
      <dgm:prSet presAssocID="{27C26846-1293-43A0-A721-899BA7EF245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059EAF4-CD87-4289-923E-82E361F9892E}" type="pres">
      <dgm:prSet presAssocID="{27C26846-1293-43A0-A721-899BA7EF245F}" presName="parentText" presStyleLbl="node1" presStyleIdx="1" presStyleCnt="6" custScaleX="141187" custScaleY="151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77324-5443-40CD-A337-5CB2336383FF}" type="pres">
      <dgm:prSet presAssocID="{27C26846-1293-43A0-A721-899BA7EF245F}" presName="negativeSpace" presStyleCnt="0"/>
      <dgm:spPr/>
    </dgm:pt>
    <dgm:pt modelId="{C8639E07-79BF-4975-A478-E8AC2AA63EEE}" type="pres">
      <dgm:prSet presAssocID="{27C26846-1293-43A0-A721-899BA7EF245F}" presName="childText" presStyleLbl="conFgAcc1" presStyleIdx="1" presStyleCnt="6">
        <dgm:presLayoutVars>
          <dgm:bulletEnabled val="1"/>
        </dgm:presLayoutVars>
      </dgm:prSet>
      <dgm:spPr/>
    </dgm:pt>
    <dgm:pt modelId="{41899D60-3DBC-476E-B990-584946C26705}" type="pres">
      <dgm:prSet presAssocID="{976FEA4D-99E1-4001-A039-DC54C43CE42E}" presName="spaceBetweenRectangles" presStyleCnt="0"/>
      <dgm:spPr/>
    </dgm:pt>
    <dgm:pt modelId="{35108E2E-BC58-4989-9799-65C869C7DF53}" type="pres">
      <dgm:prSet presAssocID="{A63E2D48-9605-484E-B718-506991673370}" presName="parentLin" presStyleCnt="0"/>
      <dgm:spPr/>
    </dgm:pt>
    <dgm:pt modelId="{1523BACE-EB95-4C3A-AC29-59EBC828C6F0}" type="pres">
      <dgm:prSet presAssocID="{A63E2D48-9605-484E-B718-506991673370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5BC16E6-2BD3-42F2-BFFC-4EB6F2BC9FD7}" type="pres">
      <dgm:prSet presAssocID="{A63E2D48-9605-484E-B718-506991673370}" presName="parentText" presStyleLbl="node1" presStyleIdx="2" presStyleCnt="6" custScaleX="1411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B7E92-9D39-416D-8B41-1B96F49F6372}" type="pres">
      <dgm:prSet presAssocID="{A63E2D48-9605-484E-B718-506991673370}" presName="negativeSpace" presStyleCnt="0"/>
      <dgm:spPr/>
    </dgm:pt>
    <dgm:pt modelId="{C6A28A87-88F1-43C4-89A1-1F0703188459}" type="pres">
      <dgm:prSet presAssocID="{A63E2D48-9605-484E-B718-506991673370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68D7F-0061-49F7-9925-02B4242F871C}" type="pres">
      <dgm:prSet presAssocID="{43059C99-C964-4D72-AD92-DAC403A2F85A}" presName="spaceBetweenRectangles" presStyleCnt="0"/>
      <dgm:spPr/>
    </dgm:pt>
    <dgm:pt modelId="{84540068-394D-4375-8A2A-5C1C3C4512DA}" type="pres">
      <dgm:prSet presAssocID="{A2850F1E-F4B8-4407-B2E5-A4F8E1A0F2A1}" presName="parentLin" presStyleCnt="0"/>
      <dgm:spPr/>
    </dgm:pt>
    <dgm:pt modelId="{DF63D99C-D531-4CDD-BD2A-A8EEDCA08D0D}" type="pres">
      <dgm:prSet presAssocID="{A2850F1E-F4B8-4407-B2E5-A4F8E1A0F2A1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FAF0FE0-96C6-4808-BCD1-E1A2C20C01A7}" type="pres">
      <dgm:prSet presAssocID="{A2850F1E-F4B8-4407-B2E5-A4F8E1A0F2A1}" presName="parentText" presStyleLbl="node1" presStyleIdx="3" presStyleCnt="6" custScaleX="1411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F94E5-0B38-48B6-BCA5-580EBAFFA736}" type="pres">
      <dgm:prSet presAssocID="{A2850F1E-F4B8-4407-B2E5-A4F8E1A0F2A1}" presName="negativeSpace" presStyleCnt="0"/>
      <dgm:spPr/>
    </dgm:pt>
    <dgm:pt modelId="{C1FEAAB1-39F8-45EB-8FFD-19BC278ECBD1}" type="pres">
      <dgm:prSet presAssocID="{A2850F1E-F4B8-4407-B2E5-A4F8E1A0F2A1}" presName="childText" presStyleLbl="conFgAcc1" presStyleIdx="3" presStyleCnt="6">
        <dgm:presLayoutVars>
          <dgm:bulletEnabled val="1"/>
        </dgm:presLayoutVars>
      </dgm:prSet>
      <dgm:spPr/>
    </dgm:pt>
    <dgm:pt modelId="{1DF1C969-B79A-4895-A8A4-DA30CFA2589F}" type="pres">
      <dgm:prSet presAssocID="{190F23DA-B5E6-4CDA-95B0-E5AE69C1772E}" presName="spaceBetweenRectangles" presStyleCnt="0"/>
      <dgm:spPr/>
    </dgm:pt>
    <dgm:pt modelId="{20BE1C8B-C403-4585-9BC1-945E46710009}" type="pres">
      <dgm:prSet presAssocID="{753DFA69-77A8-4493-9C18-1F44BD6B085D}" presName="parentLin" presStyleCnt="0"/>
      <dgm:spPr/>
    </dgm:pt>
    <dgm:pt modelId="{77702502-ECCC-4C20-9BDD-C2533E02A98B}" type="pres">
      <dgm:prSet presAssocID="{753DFA69-77A8-4493-9C18-1F44BD6B085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6F5089AB-7ED2-4547-B8AD-980D7B634585}" type="pres">
      <dgm:prSet presAssocID="{753DFA69-77A8-4493-9C18-1F44BD6B085D}" presName="parentText" presStyleLbl="node1" presStyleIdx="4" presStyleCnt="6" custScaleX="141187" custScaleY="129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643DE-E992-4DE3-B5C5-419090EBA8BD}" type="pres">
      <dgm:prSet presAssocID="{753DFA69-77A8-4493-9C18-1F44BD6B085D}" presName="negativeSpace" presStyleCnt="0"/>
      <dgm:spPr/>
    </dgm:pt>
    <dgm:pt modelId="{255B8625-761A-41AE-A026-F787390C47CF}" type="pres">
      <dgm:prSet presAssocID="{753DFA69-77A8-4493-9C18-1F44BD6B085D}" presName="childText" presStyleLbl="conFgAcc1" presStyleIdx="4" presStyleCnt="6">
        <dgm:presLayoutVars>
          <dgm:bulletEnabled val="1"/>
        </dgm:presLayoutVars>
      </dgm:prSet>
      <dgm:spPr/>
    </dgm:pt>
    <dgm:pt modelId="{EABB3D95-D3FD-45AF-9A22-489B9BEC2568}" type="pres">
      <dgm:prSet presAssocID="{7C098FAA-07D8-4100-BC78-2F7C2D82D3F9}" presName="spaceBetweenRectangles" presStyleCnt="0"/>
      <dgm:spPr/>
    </dgm:pt>
    <dgm:pt modelId="{96C3D369-97A1-446F-802E-A737E96A24A7}" type="pres">
      <dgm:prSet presAssocID="{068400D3-1F02-4981-8B1C-72CC48F61685}" presName="parentLin" presStyleCnt="0"/>
      <dgm:spPr/>
    </dgm:pt>
    <dgm:pt modelId="{C3814ADF-D4F7-4ACF-B922-DA219D6E6553}" type="pres">
      <dgm:prSet presAssocID="{068400D3-1F02-4981-8B1C-72CC48F61685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9C03363-6741-41AB-90A1-C64C199926B6}" type="pres">
      <dgm:prSet presAssocID="{068400D3-1F02-4981-8B1C-72CC48F61685}" presName="parentText" presStyleLbl="node1" presStyleIdx="5" presStyleCnt="6" custScaleX="140559" custScaleY="1983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BB821-410D-4F62-824E-1B87AAA2809F}" type="pres">
      <dgm:prSet presAssocID="{068400D3-1F02-4981-8B1C-72CC48F61685}" presName="negativeSpace" presStyleCnt="0"/>
      <dgm:spPr/>
    </dgm:pt>
    <dgm:pt modelId="{A41A2916-437E-4419-A320-27E0B33714A1}" type="pres">
      <dgm:prSet presAssocID="{068400D3-1F02-4981-8B1C-72CC48F6168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6B759F7-4751-4A5A-AC48-71B77524CCBA}" type="presOf" srcId="{068400D3-1F02-4981-8B1C-72CC48F61685}" destId="{B9C03363-6741-41AB-90A1-C64C199926B6}" srcOrd="1" destOrd="0" presId="urn:microsoft.com/office/officeart/2005/8/layout/list1"/>
    <dgm:cxn modelId="{E4B429F2-F8F3-406C-A086-9A0C0988E018}" type="presOf" srcId="{B63BA7EB-6C74-44F8-8CB1-FB1DC47062EF}" destId="{DE105B05-A1FF-453C-B5AB-BEE219856FE7}" srcOrd="0" destOrd="0" presId="urn:microsoft.com/office/officeart/2005/8/layout/list1"/>
    <dgm:cxn modelId="{1B13FC73-2769-425D-B8AD-82D0B1CFF750}" srcId="{B63BA7EB-6C74-44F8-8CB1-FB1DC47062EF}" destId="{27C26846-1293-43A0-A721-899BA7EF245F}" srcOrd="1" destOrd="0" parTransId="{AC14DBE9-BC51-4EE0-BE4C-D77B41E8B6EB}" sibTransId="{976FEA4D-99E1-4001-A039-DC54C43CE42E}"/>
    <dgm:cxn modelId="{81486836-3145-4BC6-9819-84AF231ED72E}" type="presOf" srcId="{27C26846-1293-43A0-A721-899BA7EF245F}" destId="{8059EAF4-CD87-4289-923E-82E361F9892E}" srcOrd="1" destOrd="0" presId="urn:microsoft.com/office/officeart/2005/8/layout/list1"/>
    <dgm:cxn modelId="{784A42D8-D8F7-4370-828A-81E42ED879E2}" type="presOf" srcId="{A63E2D48-9605-484E-B718-506991673370}" destId="{1523BACE-EB95-4C3A-AC29-59EBC828C6F0}" srcOrd="0" destOrd="0" presId="urn:microsoft.com/office/officeart/2005/8/layout/list1"/>
    <dgm:cxn modelId="{2703C84B-B489-4260-BCBA-1D9E559E248E}" type="presOf" srcId="{068400D3-1F02-4981-8B1C-72CC48F61685}" destId="{C3814ADF-D4F7-4ACF-B922-DA219D6E6553}" srcOrd="0" destOrd="0" presId="urn:microsoft.com/office/officeart/2005/8/layout/list1"/>
    <dgm:cxn modelId="{A8686CE4-970F-458E-97E4-DBEB422B475F}" type="presOf" srcId="{9EA35EB2-EACF-4A5D-A85E-4B876BEB386E}" destId="{7DFF94DB-7B58-4A6C-B306-6C878EF6DA33}" srcOrd="1" destOrd="0" presId="urn:microsoft.com/office/officeart/2005/8/layout/list1"/>
    <dgm:cxn modelId="{9950CC61-C3EF-4A66-B9D4-AA822B24E596}" type="presOf" srcId="{A63E2D48-9605-484E-B718-506991673370}" destId="{85BC16E6-2BD3-42F2-BFFC-4EB6F2BC9FD7}" srcOrd="1" destOrd="0" presId="urn:microsoft.com/office/officeart/2005/8/layout/list1"/>
    <dgm:cxn modelId="{6CA8922A-84E9-4DC0-B1E4-4A41461777E2}" srcId="{A63E2D48-9605-484E-B718-506991673370}" destId="{19BDB2DF-FE66-4AC0-B543-B50F24505584}" srcOrd="0" destOrd="0" parTransId="{3EDC4FAD-A61E-4A36-8D42-B5C5A4F4AD26}" sibTransId="{B236A25B-FDE0-43A1-9012-FC9F5EF9670B}"/>
    <dgm:cxn modelId="{D91A4863-028A-44D9-B87E-8BB3D3C170D1}" srcId="{B63BA7EB-6C74-44F8-8CB1-FB1DC47062EF}" destId="{753DFA69-77A8-4493-9C18-1F44BD6B085D}" srcOrd="4" destOrd="0" parTransId="{2EB23611-ECE4-4A45-8654-7441EE46D3B7}" sibTransId="{7C098FAA-07D8-4100-BC78-2F7C2D82D3F9}"/>
    <dgm:cxn modelId="{E6CD35C4-4B1B-4FFB-BFE4-78E183CB41FE}" srcId="{B63BA7EB-6C74-44F8-8CB1-FB1DC47062EF}" destId="{A63E2D48-9605-484E-B718-506991673370}" srcOrd="2" destOrd="0" parTransId="{77C148EB-4948-4BD7-9816-505AB8F05093}" sibTransId="{43059C99-C964-4D72-AD92-DAC403A2F85A}"/>
    <dgm:cxn modelId="{0B7CB103-626A-4FCC-AFF2-92CEF4052C79}" type="presOf" srcId="{753DFA69-77A8-4493-9C18-1F44BD6B085D}" destId="{6F5089AB-7ED2-4547-B8AD-980D7B634585}" srcOrd="1" destOrd="0" presId="urn:microsoft.com/office/officeart/2005/8/layout/list1"/>
    <dgm:cxn modelId="{5D3372EA-927B-4E56-A4DF-1066F8C65C1F}" type="presOf" srcId="{753DFA69-77A8-4493-9C18-1F44BD6B085D}" destId="{77702502-ECCC-4C20-9BDD-C2533E02A98B}" srcOrd="0" destOrd="0" presId="urn:microsoft.com/office/officeart/2005/8/layout/list1"/>
    <dgm:cxn modelId="{2922C297-79EF-4395-AB5B-F2257F131736}" srcId="{B63BA7EB-6C74-44F8-8CB1-FB1DC47062EF}" destId="{9EA35EB2-EACF-4A5D-A85E-4B876BEB386E}" srcOrd="0" destOrd="0" parTransId="{85AB6607-0C25-4497-8BA4-1BB7E241867F}" sibTransId="{6DAD2A66-E49F-49A2-B09D-68D8A32ACA67}"/>
    <dgm:cxn modelId="{5F519AA4-378D-4D79-B29D-E9D36A170F6E}" srcId="{B63BA7EB-6C74-44F8-8CB1-FB1DC47062EF}" destId="{A2850F1E-F4B8-4407-B2E5-A4F8E1A0F2A1}" srcOrd="3" destOrd="0" parTransId="{BC0411EB-B886-420A-8DAF-80E70CE3DED7}" sibTransId="{190F23DA-B5E6-4CDA-95B0-E5AE69C1772E}"/>
    <dgm:cxn modelId="{26C74BC6-F0A5-4BBE-A0B4-C14BC276EE82}" type="presOf" srcId="{27C26846-1293-43A0-A721-899BA7EF245F}" destId="{415E1C99-9ABF-4A10-9F28-79F2F8CB1CDB}" srcOrd="0" destOrd="0" presId="urn:microsoft.com/office/officeart/2005/8/layout/list1"/>
    <dgm:cxn modelId="{588B35CD-8381-4958-9E4B-5A51BB6A2311}" type="presOf" srcId="{A2850F1E-F4B8-4407-B2E5-A4F8E1A0F2A1}" destId="{4FAF0FE0-96C6-4808-BCD1-E1A2C20C01A7}" srcOrd="1" destOrd="0" presId="urn:microsoft.com/office/officeart/2005/8/layout/list1"/>
    <dgm:cxn modelId="{65BB1721-172F-4476-B8B2-01591FCC9181}" type="presOf" srcId="{A2850F1E-F4B8-4407-B2E5-A4F8E1A0F2A1}" destId="{DF63D99C-D531-4CDD-BD2A-A8EEDCA08D0D}" srcOrd="0" destOrd="0" presId="urn:microsoft.com/office/officeart/2005/8/layout/list1"/>
    <dgm:cxn modelId="{0E27192A-5C4D-4577-8C1E-2B571652F2EC}" srcId="{B63BA7EB-6C74-44F8-8CB1-FB1DC47062EF}" destId="{068400D3-1F02-4981-8B1C-72CC48F61685}" srcOrd="5" destOrd="0" parTransId="{62E5323C-DFCC-4212-966D-83A04781FB17}" sibTransId="{840A2516-7FFD-4823-B7B8-320833BE9157}"/>
    <dgm:cxn modelId="{2D0BC3F8-0881-4FE7-A12A-0A4F5F5CC45E}" type="presOf" srcId="{19BDB2DF-FE66-4AC0-B543-B50F24505584}" destId="{C6A28A87-88F1-43C4-89A1-1F0703188459}" srcOrd="0" destOrd="0" presId="urn:microsoft.com/office/officeart/2005/8/layout/list1"/>
    <dgm:cxn modelId="{93882FFD-4AE9-42E9-AF58-4221BE7E5743}" type="presOf" srcId="{9EA35EB2-EACF-4A5D-A85E-4B876BEB386E}" destId="{4684A4F1-48D9-4414-949C-B1959D917866}" srcOrd="0" destOrd="0" presId="urn:microsoft.com/office/officeart/2005/8/layout/list1"/>
    <dgm:cxn modelId="{61CCC0EE-9FDB-4806-9F32-F97AA9AB1CD2}" type="presParOf" srcId="{DE105B05-A1FF-453C-B5AB-BEE219856FE7}" destId="{A705A139-50F6-48A9-A472-CD8DA0B2D335}" srcOrd="0" destOrd="0" presId="urn:microsoft.com/office/officeart/2005/8/layout/list1"/>
    <dgm:cxn modelId="{DCCCC208-70B4-46B8-A263-590FBFC30E16}" type="presParOf" srcId="{A705A139-50F6-48A9-A472-CD8DA0B2D335}" destId="{4684A4F1-48D9-4414-949C-B1959D917866}" srcOrd="0" destOrd="0" presId="urn:microsoft.com/office/officeart/2005/8/layout/list1"/>
    <dgm:cxn modelId="{8A4DB58A-A319-451C-8445-7609D915BCC5}" type="presParOf" srcId="{A705A139-50F6-48A9-A472-CD8DA0B2D335}" destId="{7DFF94DB-7B58-4A6C-B306-6C878EF6DA33}" srcOrd="1" destOrd="0" presId="urn:microsoft.com/office/officeart/2005/8/layout/list1"/>
    <dgm:cxn modelId="{5D49972E-3B4A-4712-9B3D-D70BF58E38EB}" type="presParOf" srcId="{DE105B05-A1FF-453C-B5AB-BEE219856FE7}" destId="{6D7286A7-9545-40D1-A710-67312F44A125}" srcOrd="1" destOrd="0" presId="urn:microsoft.com/office/officeart/2005/8/layout/list1"/>
    <dgm:cxn modelId="{B2AF3239-03DD-40BC-9A62-95BB7BF9BC24}" type="presParOf" srcId="{DE105B05-A1FF-453C-B5AB-BEE219856FE7}" destId="{7A34BF99-9B95-42BC-A493-828CFB9170A7}" srcOrd="2" destOrd="0" presId="urn:microsoft.com/office/officeart/2005/8/layout/list1"/>
    <dgm:cxn modelId="{E2F562FC-F2C4-4B9D-AB04-0112CF77C8B0}" type="presParOf" srcId="{DE105B05-A1FF-453C-B5AB-BEE219856FE7}" destId="{822575F0-719D-4F30-B1FC-D545E33AF5AA}" srcOrd="3" destOrd="0" presId="urn:microsoft.com/office/officeart/2005/8/layout/list1"/>
    <dgm:cxn modelId="{86F8428A-C29B-45AF-A041-DD1BF281EF0E}" type="presParOf" srcId="{DE105B05-A1FF-453C-B5AB-BEE219856FE7}" destId="{D12CA7BC-245D-40A6-851A-F0253AEE1818}" srcOrd="4" destOrd="0" presId="urn:microsoft.com/office/officeart/2005/8/layout/list1"/>
    <dgm:cxn modelId="{172A3630-6025-4DC8-B077-E04329AEE3C2}" type="presParOf" srcId="{D12CA7BC-245D-40A6-851A-F0253AEE1818}" destId="{415E1C99-9ABF-4A10-9F28-79F2F8CB1CDB}" srcOrd="0" destOrd="0" presId="urn:microsoft.com/office/officeart/2005/8/layout/list1"/>
    <dgm:cxn modelId="{7EB2C09B-D565-4766-849F-0931BD3ABA0B}" type="presParOf" srcId="{D12CA7BC-245D-40A6-851A-F0253AEE1818}" destId="{8059EAF4-CD87-4289-923E-82E361F9892E}" srcOrd="1" destOrd="0" presId="urn:microsoft.com/office/officeart/2005/8/layout/list1"/>
    <dgm:cxn modelId="{9D8CE4A1-ED19-44E4-BE23-CC730924D900}" type="presParOf" srcId="{DE105B05-A1FF-453C-B5AB-BEE219856FE7}" destId="{D5B77324-5443-40CD-A337-5CB2336383FF}" srcOrd="5" destOrd="0" presId="urn:microsoft.com/office/officeart/2005/8/layout/list1"/>
    <dgm:cxn modelId="{147E98E9-6D0A-42F2-995D-51F9FE7F9F31}" type="presParOf" srcId="{DE105B05-A1FF-453C-B5AB-BEE219856FE7}" destId="{C8639E07-79BF-4975-A478-E8AC2AA63EEE}" srcOrd="6" destOrd="0" presId="urn:microsoft.com/office/officeart/2005/8/layout/list1"/>
    <dgm:cxn modelId="{37DC36A1-56B9-449D-BFB3-D953472BB209}" type="presParOf" srcId="{DE105B05-A1FF-453C-B5AB-BEE219856FE7}" destId="{41899D60-3DBC-476E-B990-584946C26705}" srcOrd="7" destOrd="0" presId="urn:microsoft.com/office/officeart/2005/8/layout/list1"/>
    <dgm:cxn modelId="{FFF3DEB9-506E-4768-BE68-9F0F1248BF4E}" type="presParOf" srcId="{DE105B05-A1FF-453C-B5AB-BEE219856FE7}" destId="{35108E2E-BC58-4989-9799-65C869C7DF53}" srcOrd="8" destOrd="0" presId="urn:microsoft.com/office/officeart/2005/8/layout/list1"/>
    <dgm:cxn modelId="{2FA7BBF9-0A75-456A-87DE-55F878FD257B}" type="presParOf" srcId="{35108E2E-BC58-4989-9799-65C869C7DF53}" destId="{1523BACE-EB95-4C3A-AC29-59EBC828C6F0}" srcOrd="0" destOrd="0" presId="urn:microsoft.com/office/officeart/2005/8/layout/list1"/>
    <dgm:cxn modelId="{783AEBBC-A33A-4D64-B7C6-3DF827A52BB9}" type="presParOf" srcId="{35108E2E-BC58-4989-9799-65C869C7DF53}" destId="{85BC16E6-2BD3-42F2-BFFC-4EB6F2BC9FD7}" srcOrd="1" destOrd="0" presId="urn:microsoft.com/office/officeart/2005/8/layout/list1"/>
    <dgm:cxn modelId="{E090B962-F7D9-4282-8132-2F1CA82176C9}" type="presParOf" srcId="{DE105B05-A1FF-453C-B5AB-BEE219856FE7}" destId="{C43B7E92-9D39-416D-8B41-1B96F49F6372}" srcOrd="9" destOrd="0" presId="urn:microsoft.com/office/officeart/2005/8/layout/list1"/>
    <dgm:cxn modelId="{5370DD66-A578-46FC-920C-CF46083212B8}" type="presParOf" srcId="{DE105B05-A1FF-453C-B5AB-BEE219856FE7}" destId="{C6A28A87-88F1-43C4-89A1-1F0703188459}" srcOrd="10" destOrd="0" presId="urn:microsoft.com/office/officeart/2005/8/layout/list1"/>
    <dgm:cxn modelId="{68B82EC4-6658-4C35-B7BD-9319E8B2CFC9}" type="presParOf" srcId="{DE105B05-A1FF-453C-B5AB-BEE219856FE7}" destId="{76868D7F-0061-49F7-9925-02B4242F871C}" srcOrd="11" destOrd="0" presId="urn:microsoft.com/office/officeart/2005/8/layout/list1"/>
    <dgm:cxn modelId="{D1EE8006-CFAF-4017-BB0A-B0D57971057C}" type="presParOf" srcId="{DE105B05-A1FF-453C-B5AB-BEE219856FE7}" destId="{84540068-394D-4375-8A2A-5C1C3C4512DA}" srcOrd="12" destOrd="0" presId="urn:microsoft.com/office/officeart/2005/8/layout/list1"/>
    <dgm:cxn modelId="{E43D41BD-603C-4DF5-A159-9AA61C9853BB}" type="presParOf" srcId="{84540068-394D-4375-8A2A-5C1C3C4512DA}" destId="{DF63D99C-D531-4CDD-BD2A-A8EEDCA08D0D}" srcOrd="0" destOrd="0" presId="urn:microsoft.com/office/officeart/2005/8/layout/list1"/>
    <dgm:cxn modelId="{C09A87C1-DF76-4DF6-9C17-C4FFC7279133}" type="presParOf" srcId="{84540068-394D-4375-8A2A-5C1C3C4512DA}" destId="{4FAF0FE0-96C6-4808-BCD1-E1A2C20C01A7}" srcOrd="1" destOrd="0" presId="urn:microsoft.com/office/officeart/2005/8/layout/list1"/>
    <dgm:cxn modelId="{DF2EA90B-551D-41D1-B640-60A504A191AA}" type="presParOf" srcId="{DE105B05-A1FF-453C-B5AB-BEE219856FE7}" destId="{2ACF94E5-0B38-48B6-BCA5-580EBAFFA736}" srcOrd="13" destOrd="0" presId="urn:microsoft.com/office/officeart/2005/8/layout/list1"/>
    <dgm:cxn modelId="{1EEE3ACD-3926-4E8B-A000-D06C60495EB9}" type="presParOf" srcId="{DE105B05-A1FF-453C-B5AB-BEE219856FE7}" destId="{C1FEAAB1-39F8-45EB-8FFD-19BC278ECBD1}" srcOrd="14" destOrd="0" presId="urn:microsoft.com/office/officeart/2005/8/layout/list1"/>
    <dgm:cxn modelId="{C48DCAD7-97D3-4F41-AFF3-85A8A6EDF5FC}" type="presParOf" srcId="{DE105B05-A1FF-453C-B5AB-BEE219856FE7}" destId="{1DF1C969-B79A-4895-A8A4-DA30CFA2589F}" srcOrd="15" destOrd="0" presId="urn:microsoft.com/office/officeart/2005/8/layout/list1"/>
    <dgm:cxn modelId="{3EDA4612-03B7-4EF4-98C5-3E048CF716A2}" type="presParOf" srcId="{DE105B05-A1FF-453C-B5AB-BEE219856FE7}" destId="{20BE1C8B-C403-4585-9BC1-945E46710009}" srcOrd="16" destOrd="0" presId="urn:microsoft.com/office/officeart/2005/8/layout/list1"/>
    <dgm:cxn modelId="{E4B2B293-C50D-43B1-AB4E-38D3B0F17CD3}" type="presParOf" srcId="{20BE1C8B-C403-4585-9BC1-945E46710009}" destId="{77702502-ECCC-4C20-9BDD-C2533E02A98B}" srcOrd="0" destOrd="0" presId="urn:microsoft.com/office/officeart/2005/8/layout/list1"/>
    <dgm:cxn modelId="{31569175-62A7-4A88-B847-85AC882D11BC}" type="presParOf" srcId="{20BE1C8B-C403-4585-9BC1-945E46710009}" destId="{6F5089AB-7ED2-4547-B8AD-980D7B634585}" srcOrd="1" destOrd="0" presId="urn:microsoft.com/office/officeart/2005/8/layout/list1"/>
    <dgm:cxn modelId="{9391C716-1533-4FFB-8CCA-DD54E867F124}" type="presParOf" srcId="{DE105B05-A1FF-453C-B5AB-BEE219856FE7}" destId="{DDA643DE-E992-4DE3-B5C5-419090EBA8BD}" srcOrd="17" destOrd="0" presId="urn:microsoft.com/office/officeart/2005/8/layout/list1"/>
    <dgm:cxn modelId="{9F98BC46-29DB-47A3-AD20-FC0B92344C38}" type="presParOf" srcId="{DE105B05-A1FF-453C-B5AB-BEE219856FE7}" destId="{255B8625-761A-41AE-A026-F787390C47CF}" srcOrd="18" destOrd="0" presId="urn:microsoft.com/office/officeart/2005/8/layout/list1"/>
    <dgm:cxn modelId="{D62485B4-D5D8-417D-8946-0D79FF071D2C}" type="presParOf" srcId="{DE105B05-A1FF-453C-B5AB-BEE219856FE7}" destId="{EABB3D95-D3FD-45AF-9A22-489B9BEC2568}" srcOrd="19" destOrd="0" presId="urn:microsoft.com/office/officeart/2005/8/layout/list1"/>
    <dgm:cxn modelId="{A5D0E4C6-8BEF-4E26-90AD-47B36485B714}" type="presParOf" srcId="{DE105B05-A1FF-453C-B5AB-BEE219856FE7}" destId="{96C3D369-97A1-446F-802E-A737E96A24A7}" srcOrd="20" destOrd="0" presId="urn:microsoft.com/office/officeart/2005/8/layout/list1"/>
    <dgm:cxn modelId="{3FE3CA87-CB4A-43CD-95A6-3D8ADDDD0A55}" type="presParOf" srcId="{96C3D369-97A1-446F-802E-A737E96A24A7}" destId="{C3814ADF-D4F7-4ACF-B922-DA219D6E6553}" srcOrd="0" destOrd="0" presId="urn:microsoft.com/office/officeart/2005/8/layout/list1"/>
    <dgm:cxn modelId="{9272D2AF-7B6F-4211-8C08-087FE4C24169}" type="presParOf" srcId="{96C3D369-97A1-446F-802E-A737E96A24A7}" destId="{B9C03363-6741-41AB-90A1-C64C199926B6}" srcOrd="1" destOrd="0" presId="urn:microsoft.com/office/officeart/2005/8/layout/list1"/>
    <dgm:cxn modelId="{1565874E-8970-40B9-BC3D-FD292AF9A5E9}" type="presParOf" srcId="{DE105B05-A1FF-453C-B5AB-BEE219856FE7}" destId="{BABBB821-410D-4F62-824E-1B87AAA2809F}" srcOrd="21" destOrd="0" presId="urn:microsoft.com/office/officeart/2005/8/layout/list1"/>
    <dgm:cxn modelId="{14656DC2-D045-4363-91D9-863F95E29A3E}" type="presParOf" srcId="{DE105B05-A1FF-453C-B5AB-BEE219856FE7}" destId="{A41A2916-437E-4419-A320-27E0B33714A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F866C-88C4-4D7A-8253-55A3EEAB644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6B0B75-2863-4298-A0CF-67FCF4D7662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b="1" dirty="0">
              <a:solidFill>
                <a:srgbClr val="000000"/>
              </a:solidFill>
              <a:cs typeface="B Nazanin" panose="00000400000000000000" pitchFamily="2" charset="-78"/>
            </a:rPr>
            <a:t>1- ثبات بخشی و پیش بینی پذیر نمودن بازار ارز</a:t>
          </a:r>
          <a:endParaRPr lang="en-US" b="1" dirty="0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A0ECAC43-4384-483C-8554-388018774CD4}" type="parTrans" cxnId="{7C78D72D-214E-4E88-992E-4A70FEC02858}">
      <dgm:prSet/>
      <dgm:spPr/>
      <dgm:t>
        <a:bodyPr/>
        <a:lstStyle/>
        <a:p>
          <a:pPr rtl="1"/>
          <a:endParaRPr lang="en-US" b="1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2F47D96F-D2B3-4B01-86C3-1430431AE35D}" type="sibTrans" cxnId="{7C78D72D-214E-4E88-992E-4A70FEC02858}">
      <dgm:prSet/>
      <dgm:spPr/>
      <dgm:t>
        <a:bodyPr/>
        <a:lstStyle/>
        <a:p>
          <a:pPr rtl="1"/>
          <a:endParaRPr lang="en-US" b="1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58522578-9846-402B-B1B6-8DA5AC9B463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b="1" dirty="0">
              <a:solidFill>
                <a:srgbClr val="000000"/>
              </a:solidFill>
              <a:cs typeface="B Nazanin" panose="00000400000000000000" pitchFamily="2" charset="-78"/>
            </a:rPr>
            <a:t>2- کنترل نقدینگی</a:t>
          </a:r>
          <a:endParaRPr lang="en-US" b="1" dirty="0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A2D060E9-B908-474B-AB36-ACA09BDDA26B}" type="parTrans" cxnId="{F812050A-7F66-4104-8A79-798BECF9AB96}">
      <dgm:prSet/>
      <dgm:spPr/>
      <dgm:t>
        <a:bodyPr/>
        <a:lstStyle/>
        <a:p>
          <a:pPr rtl="1"/>
          <a:endParaRPr lang="en-US" b="1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84786B81-312B-494D-8E0E-7EF8BB667F09}" type="sibTrans" cxnId="{F812050A-7F66-4104-8A79-798BECF9AB96}">
      <dgm:prSet/>
      <dgm:spPr/>
      <dgm:t>
        <a:bodyPr/>
        <a:lstStyle/>
        <a:p>
          <a:pPr rtl="1"/>
          <a:endParaRPr lang="en-US" b="1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D5AD4D88-58CF-4617-A05E-2340FFAA5B9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b="1" dirty="0">
              <a:solidFill>
                <a:srgbClr val="000000"/>
              </a:solidFill>
              <a:cs typeface="B Nazanin" panose="00000400000000000000" pitchFamily="2" charset="-78"/>
            </a:rPr>
            <a:t>3- تقویت نظام </a:t>
          </a:r>
          <a:r>
            <a:rPr lang="fa-IR" b="1" dirty="0">
              <a:solidFill>
                <a:schemeClr val="tx1"/>
              </a:solidFill>
              <a:cs typeface="B Nazanin" panose="00000400000000000000" pitchFamily="2" charset="-78"/>
            </a:rPr>
            <a:t>تنظیم گری (</a:t>
          </a:r>
          <a:r>
            <a:rPr lang="en-US" b="1" dirty="0">
              <a:solidFill>
                <a:schemeClr val="tx1"/>
              </a:solidFill>
              <a:cs typeface="B Nazanin" panose="00000400000000000000" pitchFamily="2" charset="-78"/>
            </a:rPr>
            <a:t>regulation</a:t>
          </a:r>
          <a:r>
            <a:rPr lang="fa-IR" b="1" dirty="0">
              <a:solidFill>
                <a:schemeClr val="tx1"/>
              </a:solidFill>
              <a:cs typeface="B Nazanin" panose="00000400000000000000" pitchFamily="2" charset="-78"/>
            </a:rPr>
            <a:t>) در </a:t>
          </a:r>
          <a:r>
            <a:rPr lang="fa-IR" b="1" dirty="0">
              <a:solidFill>
                <a:srgbClr val="000000"/>
              </a:solidFill>
              <a:cs typeface="B Nazanin" panose="00000400000000000000" pitchFamily="2" charset="-78"/>
            </a:rPr>
            <a:t>بازارهای مالی (پولی، ارزی و اعتباری)</a:t>
          </a:r>
          <a:endParaRPr lang="en-US" b="1" dirty="0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FB51221E-82B0-4E9E-9B0B-1673A4D57FDC}" type="parTrans" cxnId="{BA8BB985-C55F-4A01-B64E-0D12E841B434}">
      <dgm:prSet/>
      <dgm:spPr/>
      <dgm:t>
        <a:bodyPr/>
        <a:lstStyle/>
        <a:p>
          <a:pPr rtl="1"/>
          <a:endParaRPr lang="en-US" b="1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C8318B4B-365C-4CD2-86F5-38453D506387}" type="sibTrans" cxnId="{BA8BB985-C55F-4A01-B64E-0D12E841B434}">
      <dgm:prSet/>
      <dgm:spPr/>
      <dgm:t>
        <a:bodyPr/>
        <a:lstStyle/>
        <a:p>
          <a:pPr rtl="1"/>
          <a:endParaRPr lang="en-US" b="1">
            <a:solidFill>
              <a:srgbClr val="000000"/>
            </a:solidFill>
            <a:cs typeface="B Nazanin" panose="00000400000000000000" pitchFamily="2" charset="-78"/>
          </a:endParaRPr>
        </a:p>
      </dgm:t>
    </dgm:pt>
    <dgm:pt modelId="{CA6F54A3-2A53-45DC-9418-A5FA704E5928}" type="pres">
      <dgm:prSet presAssocID="{CE4F866C-88C4-4D7A-8253-55A3EEAB6445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3BC59466-3C81-42CF-8D21-4F3EABC3B553}" type="pres">
      <dgm:prSet presAssocID="{CE4F866C-88C4-4D7A-8253-55A3EEAB6445}" presName="Name1" presStyleCnt="0"/>
      <dgm:spPr/>
    </dgm:pt>
    <dgm:pt modelId="{B447E4AC-22E9-48D5-AC06-0B0326984E72}" type="pres">
      <dgm:prSet presAssocID="{CE4F866C-88C4-4D7A-8253-55A3EEAB6445}" presName="cycle" presStyleCnt="0"/>
      <dgm:spPr/>
    </dgm:pt>
    <dgm:pt modelId="{2FBD0CD9-A646-402C-8BCB-6F468FA033C4}" type="pres">
      <dgm:prSet presAssocID="{CE4F866C-88C4-4D7A-8253-55A3EEAB6445}" presName="srcNode" presStyleLbl="node1" presStyleIdx="0" presStyleCnt="3"/>
      <dgm:spPr/>
    </dgm:pt>
    <dgm:pt modelId="{8CAE8D80-F4B2-4E5B-BC42-726C72DDBE12}" type="pres">
      <dgm:prSet presAssocID="{CE4F866C-88C4-4D7A-8253-55A3EEAB6445}" presName="conn" presStyleLbl="parChTrans1D2" presStyleIdx="0" presStyleCnt="1"/>
      <dgm:spPr/>
      <dgm:t>
        <a:bodyPr/>
        <a:lstStyle/>
        <a:p>
          <a:endParaRPr lang="en-US"/>
        </a:p>
      </dgm:t>
    </dgm:pt>
    <dgm:pt modelId="{DA0FAF43-97DA-4871-82E3-6E4829742CE4}" type="pres">
      <dgm:prSet presAssocID="{CE4F866C-88C4-4D7A-8253-55A3EEAB6445}" presName="extraNode" presStyleLbl="node1" presStyleIdx="0" presStyleCnt="3"/>
      <dgm:spPr/>
    </dgm:pt>
    <dgm:pt modelId="{8DFD03CD-D59C-4B9E-B8A0-92CCEDFF6B33}" type="pres">
      <dgm:prSet presAssocID="{CE4F866C-88C4-4D7A-8253-55A3EEAB6445}" presName="dstNode" presStyleLbl="node1" presStyleIdx="0" presStyleCnt="3"/>
      <dgm:spPr/>
    </dgm:pt>
    <dgm:pt modelId="{C3263DF7-953E-4A87-A987-DE51E32A5E65}" type="pres">
      <dgm:prSet presAssocID="{726B0B75-2863-4298-A0CF-67FCF4D7662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2B67D-09F9-442C-B188-232A0764E743}" type="pres">
      <dgm:prSet presAssocID="{726B0B75-2863-4298-A0CF-67FCF4D7662B}" presName="accent_1" presStyleCnt="0"/>
      <dgm:spPr/>
    </dgm:pt>
    <dgm:pt modelId="{B267FA6D-C700-413D-BFBC-1E230FAF6A42}" type="pres">
      <dgm:prSet presAssocID="{726B0B75-2863-4298-A0CF-67FCF4D7662B}" presName="accentRepeatNode" presStyleLbl="solidFgAcc1" presStyleIdx="0" presStyleCnt="3"/>
      <dgm:spPr/>
    </dgm:pt>
    <dgm:pt modelId="{3F735EA5-3841-41B4-849A-73D2B74EEFB5}" type="pres">
      <dgm:prSet presAssocID="{58522578-9846-402B-B1B6-8DA5AC9B463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361CD-5321-42F0-8D64-5FB321F8120E}" type="pres">
      <dgm:prSet presAssocID="{58522578-9846-402B-B1B6-8DA5AC9B4637}" presName="accent_2" presStyleCnt="0"/>
      <dgm:spPr/>
    </dgm:pt>
    <dgm:pt modelId="{A42FF4CC-9C60-4A61-A7E9-48499F904D57}" type="pres">
      <dgm:prSet presAssocID="{58522578-9846-402B-B1B6-8DA5AC9B4637}" presName="accentRepeatNode" presStyleLbl="solidFgAcc1" presStyleIdx="1" presStyleCnt="3"/>
      <dgm:spPr/>
    </dgm:pt>
    <dgm:pt modelId="{F4792B17-5EB5-49D5-939F-1ED97405B81D}" type="pres">
      <dgm:prSet presAssocID="{D5AD4D88-58CF-4617-A05E-2340FFAA5B9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08047-B647-4CB9-9D7A-18D38A1A9F0A}" type="pres">
      <dgm:prSet presAssocID="{D5AD4D88-58CF-4617-A05E-2340FFAA5B9D}" presName="accent_3" presStyleCnt="0"/>
      <dgm:spPr/>
    </dgm:pt>
    <dgm:pt modelId="{523FACD7-A36E-4143-80C5-2E59B079EBCE}" type="pres">
      <dgm:prSet presAssocID="{D5AD4D88-58CF-4617-A05E-2340FFAA5B9D}" presName="accentRepeatNode" presStyleLbl="solidFgAcc1" presStyleIdx="2" presStyleCnt="3"/>
      <dgm:spPr/>
    </dgm:pt>
  </dgm:ptLst>
  <dgm:cxnLst>
    <dgm:cxn modelId="{35F9D946-322E-4572-BE89-39AFCDCF694C}" type="presOf" srcId="{58522578-9846-402B-B1B6-8DA5AC9B4637}" destId="{3F735EA5-3841-41B4-849A-73D2B74EEFB5}" srcOrd="0" destOrd="0" presId="urn:microsoft.com/office/officeart/2008/layout/VerticalCurvedList"/>
    <dgm:cxn modelId="{83FCB05B-7E6D-473F-BECE-6097F3C47766}" type="presOf" srcId="{2F47D96F-D2B3-4B01-86C3-1430431AE35D}" destId="{8CAE8D80-F4B2-4E5B-BC42-726C72DDBE12}" srcOrd="0" destOrd="0" presId="urn:microsoft.com/office/officeart/2008/layout/VerticalCurvedList"/>
    <dgm:cxn modelId="{7C78D72D-214E-4E88-992E-4A70FEC02858}" srcId="{CE4F866C-88C4-4D7A-8253-55A3EEAB6445}" destId="{726B0B75-2863-4298-A0CF-67FCF4D7662B}" srcOrd="0" destOrd="0" parTransId="{A0ECAC43-4384-483C-8554-388018774CD4}" sibTransId="{2F47D96F-D2B3-4B01-86C3-1430431AE35D}"/>
    <dgm:cxn modelId="{BA8BB985-C55F-4A01-B64E-0D12E841B434}" srcId="{CE4F866C-88C4-4D7A-8253-55A3EEAB6445}" destId="{D5AD4D88-58CF-4617-A05E-2340FFAA5B9D}" srcOrd="2" destOrd="0" parTransId="{FB51221E-82B0-4E9E-9B0B-1673A4D57FDC}" sibTransId="{C8318B4B-365C-4CD2-86F5-38453D506387}"/>
    <dgm:cxn modelId="{6203FBB3-61E1-46E1-BBB8-AA4497E090BB}" type="presOf" srcId="{726B0B75-2863-4298-A0CF-67FCF4D7662B}" destId="{C3263DF7-953E-4A87-A987-DE51E32A5E65}" srcOrd="0" destOrd="0" presId="urn:microsoft.com/office/officeart/2008/layout/VerticalCurvedList"/>
    <dgm:cxn modelId="{F812050A-7F66-4104-8A79-798BECF9AB96}" srcId="{CE4F866C-88C4-4D7A-8253-55A3EEAB6445}" destId="{58522578-9846-402B-B1B6-8DA5AC9B4637}" srcOrd="1" destOrd="0" parTransId="{A2D060E9-B908-474B-AB36-ACA09BDDA26B}" sibTransId="{84786B81-312B-494D-8E0E-7EF8BB667F09}"/>
    <dgm:cxn modelId="{16CD9725-C725-47B2-8B91-7A04232B06E9}" type="presOf" srcId="{D5AD4D88-58CF-4617-A05E-2340FFAA5B9D}" destId="{F4792B17-5EB5-49D5-939F-1ED97405B81D}" srcOrd="0" destOrd="0" presId="urn:microsoft.com/office/officeart/2008/layout/VerticalCurvedList"/>
    <dgm:cxn modelId="{18BF9C89-F310-462A-A933-1B62CB56809D}" type="presOf" srcId="{CE4F866C-88C4-4D7A-8253-55A3EEAB6445}" destId="{CA6F54A3-2A53-45DC-9418-A5FA704E5928}" srcOrd="0" destOrd="0" presId="urn:microsoft.com/office/officeart/2008/layout/VerticalCurvedList"/>
    <dgm:cxn modelId="{BE9B28F0-02BC-4DBE-8EF6-2C6E2FA0917D}" type="presParOf" srcId="{CA6F54A3-2A53-45DC-9418-A5FA704E5928}" destId="{3BC59466-3C81-42CF-8D21-4F3EABC3B553}" srcOrd="0" destOrd="0" presId="urn:microsoft.com/office/officeart/2008/layout/VerticalCurvedList"/>
    <dgm:cxn modelId="{BFF2E791-A26B-4AB2-AA24-C1797E5F8201}" type="presParOf" srcId="{3BC59466-3C81-42CF-8D21-4F3EABC3B553}" destId="{B447E4AC-22E9-48D5-AC06-0B0326984E72}" srcOrd="0" destOrd="0" presId="urn:microsoft.com/office/officeart/2008/layout/VerticalCurvedList"/>
    <dgm:cxn modelId="{11ED9505-A936-4DAC-AD3E-07575ED8E018}" type="presParOf" srcId="{B447E4AC-22E9-48D5-AC06-0B0326984E72}" destId="{2FBD0CD9-A646-402C-8BCB-6F468FA033C4}" srcOrd="0" destOrd="0" presId="urn:microsoft.com/office/officeart/2008/layout/VerticalCurvedList"/>
    <dgm:cxn modelId="{E352E6AD-8CC3-4D18-B203-D08585D0928D}" type="presParOf" srcId="{B447E4AC-22E9-48D5-AC06-0B0326984E72}" destId="{8CAE8D80-F4B2-4E5B-BC42-726C72DDBE12}" srcOrd="1" destOrd="0" presId="urn:microsoft.com/office/officeart/2008/layout/VerticalCurvedList"/>
    <dgm:cxn modelId="{FAEF50FA-A83E-43A0-9CEF-5B68761FC456}" type="presParOf" srcId="{B447E4AC-22E9-48D5-AC06-0B0326984E72}" destId="{DA0FAF43-97DA-4871-82E3-6E4829742CE4}" srcOrd="2" destOrd="0" presId="urn:microsoft.com/office/officeart/2008/layout/VerticalCurvedList"/>
    <dgm:cxn modelId="{44E00B4E-1869-407D-BE36-5C3BFED20921}" type="presParOf" srcId="{B447E4AC-22E9-48D5-AC06-0B0326984E72}" destId="{8DFD03CD-D59C-4B9E-B8A0-92CCEDFF6B33}" srcOrd="3" destOrd="0" presId="urn:microsoft.com/office/officeart/2008/layout/VerticalCurvedList"/>
    <dgm:cxn modelId="{E1E52723-4062-4A0E-9CFD-2D35A396BB64}" type="presParOf" srcId="{3BC59466-3C81-42CF-8D21-4F3EABC3B553}" destId="{C3263DF7-953E-4A87-A987-DE51E32A5E65}" srcOrd="1" destOrd="0" presId="urn:microsoft.com/office/officeart/2008/layout/VerticalCurvedList"/>
    <dgm:cxn modelId="{BE65907A-2ED8-4F91-9E74-6FEBC6DDFD3D}" type="presParOf" srcId="{3BC59466-3C81-42CF-8D21-4F3EABC3B553}" destId="{8652B67D-09F9-442C-B188-232A0764E743}" srcOrd="2" destOrd="0" presId="urn:microsoft.com/office/officeart/2008/layout/VerticalCurvedList"/>
    <dgm:cxn modelId="{F3A256CF-50B9-4062-94F7-FC7B720DDAAB}" type="presParOf" srcId="{8652B67D-09F9-442C-B188-232A0764E743}" destId="{B267FA6D-C700-413D-BFBC-1E230FAF6A42}" srcOrd="0" destOrd="0" presId="urn:microsoft.com/office/officeart/2008/layout/VerticalCurvedList"/>
    <dgm:cxn modelId="{A79270E7-A656-4452-9F33-6FCC75FE07DE}" type="presParOf" srcId="{3BC59466-3C81-42CF-8D21-4F3EABC3B553}" destId="{3F735EA5-3841-41B4-849A-73D2B74EEFB5}" srcOrd="3" destOrd="0" presId="urn:microsoft.com/office/officeart/2008/layout/VerticalCurvedList"/>
    <dgm:cxn modelId="{C10980F9-38DD-451D-A097-04B4C4F37B87}" type="presParOf" srcId="{3BC59466-3C81-42CF-8D21-4F3EABC3B553}" destId="{760361CD-5321-42F0-8D64-5FB321F8120E}" srcOrd="4" destOrd="0" presId="urn:microsoft.com/office/officeart/2008/layout/VerticalCurvedList"/>
    <dgm:cxn modelId="{49AAC60C-1E90-44AC-854A-E1908126640F}" type="presParOf" srcId="{760361CD-5321-42F0-8D64-5FB321F8120E}" destId="{A42FF4CC-9C60-4A61-A7E9-48499F904D57}" srcOrd="0" destOrd="0" presId="urn:microsoft.com/office/officeart/2008/layout/VerticalCurvedList"/>
    <dgm:cxn modelId="{C1C18BF3-1CFC-4C65-A01C-E1A271EDA9E1}" type="presParOf" srcId="{3BC59466-3C81-42CF-8D21-4F3EABC3B553}" destId="{F4792B17-5EB5-49D5-939F-1ED97405B81D}" srcOrd="5" destOrd="0" presId="urn:microsoft.com/office/officeart/2008/layout/VerticalCurvedList"/>
    <dgm:cxn modelId="{64669477-273F-4C6D-AFA1-420E9C344F2B}" type="presParOf" srcId="{3BC59466-3C81-42CF-8D21-4F3EABC3B553}" destId="{7F608047-B647-4CB9-9D7A-18D38A1A9F0A}" srcOrd="6" destOrd="0" presId="urn:microsoft.com/office/officeart/2008/layout/VerticalCurvedList"/>
    <dgm:cxn modelId="{F8D91961-F79C-4E6C-827A-FB8C1C97F3B8}" type="presParOf" srcId="{7F608047-B647-4CB9-9D7A-18D38A1A9F0A}" destId="{523FACD7-A36E-4143-80C5-2E59B079EB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95745-2544-4263-A870-75611D966B2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A22B68-820E-40AC-8410-FF44041D903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a-IR" sz="2400" b="1" u="none">
              <a:solidFill>
                <a:schemeClr val="tx1"/>
              </a:solidFill>
              <a:cs typeface="B Nazanin" panose="00000400000000000000" pitchFamily="2" charset="-78"/>
            </a:rPr>
            <a:t>اصلاح سیاست های خرید و فروش ارز</a:t>
          </a:r>
          <a:endParaRPr lang="en-US" sz="2400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36761D8-E580-4EDB-BF4C-DEE3406D7467}" type="parTrans" cxnId="{8BA51178-36BD-4B0D-BFCE-D0A52327AB22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2FED82C-DA58-4C66-B08E-FC3A2EA05360}" type="sibTrans" cxnId="{8BA51178-36BD-4B0D-BFCE-D0A52327AB22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56EDB11-80AD-4684-8E8A-F02D37E3334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a-IR" sz="2400" b="1" u="none">
              <a:solidFill>
                <a:schemeClr val="tx1"/>
              </a:solidFill>
              <a:cs typeface="B Nazanin" panose="00000400000000000000" pitchFamily="2" charset="-78"/>
            </a:rPr>
            <a:t>توسعه مرکز مبادله ارز و طلای ایران </a:t>
          </a:r>
          <a:endParaRPr lang="en-US" sz="2400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6E8F708-FAAF-40D2-B3E9-C2B7E9B6B4AC}" type="parTrans" cxnId="{7B410989-3EDD-4C57-9BDB-5510294DDE5F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03AC0EB-F521-4E2E-9958-E457EA37E148}" type="sibTrans" cxnId="{7B410989-3EDD-4C57-9BDB-5510294DDE5F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431BD5F-5325-458C-8AC9-97039D3C7F3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a-IR" sz="2400" b="1" u="none">
              <a:solidFill>
                <a:schemeClr val="tx1"/>
              </a:solidFill>
              <a:cs typeface="B Nazanin" panose="00000400000000000000" pitchFamily="2" charset="-78"/>
            </a:rPr>
            <a:t>ارتقای نظارت عملیاتی بر فعالیت تراستی‌ها و مدیریت فعال بانک مرکزی در این زمینه</a:t>
          </a:r>
          <a:endParaRPr lang="en-US" sz="2400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6536A48-714C-41BC-A12B-1F907416F82C}" type="parTrans" cxnId="{8FA39404-3B98-470A-8B42-9D8CB136A8E0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0F95969-BCB4-4A8A-95BE-B23601054EB2}" type="sibTrans" cxnId="{8FA39404-3B98-470A-8B42-9D8CB136A8E0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EE6B2AD-6364-4694-ACBE-3C47D2B41A8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تقویت و توسعه تعاملات و مذاکره با کشورهای همسایه و شرکای تجاری برای استفاده از ظرفیت ‌آن‌ها در تسهیل تأمین مالی مبادلات فی‌مابین</a:t>
          </a:r>
          <a:endParaRPr lang="en-US" sz="24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DF483B9-1739-44A4-9E68-AFDEE19E36E6}" type="parTrans" cxnId="{0FC31DDA-5CDF-4FA6-8723-5BB3C19E4F04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6BC37F0-FFA4-4A5A-A720-39AEF9C43928}" type="sibTrans" cxnId="{0FC31DDA-5CDF-4FA6-8723-5BB3C19E4F04}">
      <dgm:prSet/>
      <dgm:spPr/>
      <dgm:t>
        <a:bodyPr/>
        <a:lstStyle/>
        <a:p>
          <a:endParaRPr lang="en-US" sz="72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B333879-5317-4857-9E70-19A86FFD53DC}" type="pres">
      <dgm:prSet presAssocID="{F9095745-2544-4263-A870-75611D966B21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B3A80-AA59-410C-9B0B-726AF397BCC7}" type="pres">
      <dgm:prSet presAssocID="{A6A22B68-820E-40AC-8410-FF44041D9037}" presName="parentLin" presStyleCnt="0"/>
      <dgm:spPr/>
    </dgm:pt>
    <dgm:pt modelId="{6C6EED9B-90B9-41A1-8A28-068499ED7B8D}" type="pres">
      <dgm:prSet presAssocID="{A6A22B68-820E-40AC-8410-FF44041D903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59BEA07-E4C0-402A-B27A-6336C0D6DCF9}" type="pres">
      <dgm:prSet presAssocID="{A6A22B68-820E-40AC-8410-FF44041D9037}" presName="parentText" presStyleLbl="node1" presStyleIdx="0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BFECD-52A9-4F33-8661-04162B023465}" type="pres">
      <dgm:prSet presAssocID="{A6A22B68-820E-40AC-8410-FF44041D9037}" presName="negativeSpace" presStyleCnt="0"/>
      <dgm:spPr/>
    </dgm:pt>
    <dgm:pt modelId="{C9B953D6-C178-4ED6-A5E9-F813B3C8EC5A}" type="pres">
      <dgm:prSet presAssocID="{A6A22B68-820E-40AC-8410-FF44041D9037}" presName="childText" presStyleLbl="conFgAcc1" presStyleIdx="0" presStyleCnt="4">
        <dgm:presLayoutVars>
          <dgm:bulletEnabled val="1"/>
        </dgm:presLayoutVars>
      </dgm:prSet>
      <dgm:spPr/>
    </dgm:pt>
    <dgm:pt modelId="{7C4506A7-3DD5-475C-8363-F4435E58C40F}" type="pres">
      <dgm:prSet presAssocID="{52FED82C-DA58-4C66-B08E-FC3A2EA05360}" presName="spaceBetweenRectangles" presStyleCnt="0"/>
      <dgm:spPr/>
    </dgm:pt>
    <dgm:pt modelId="{9304AE07-6891-42DB-9AE1-9F50D8E2C42A}" type="pres">
      <dgm:prSet presAssocID="{656EDB11-80AD-4684-8E8A-F02D37E3334C}" presName="parentLin" presStyleCnt="0"/>
      <dgm:spPr/>
    </dgm:pt>
    <dgm:pt modelId="{D15DEC57-36E7-455D-B402-85A7B7D3884D}" type="pres">
      <dgm:prSet presAssocID="{656EDB11-80AD-4684-8E8A-F02D37E3334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D115C01-C754-4181-B075-CADC86EE05D2}" type="pres">
      <dgm:prSet presAssocID="{656EDB11-80AD-4684-8E8A-F02D37E3334C}" presName="parentText" presStyleLbl="node1" presStyleIdx="1" presStyleCnt="4" custScaleX="123296" custLinFactNeighborX="5813" custLinFactNeighborY="-12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93B9E-02C1-4480-96FA-BE8658A62CA8}" type="pres">
      <dgm:prSet presAssocID="{656EDB11-80AD-4684-8E8A-F02D37E3334C}" presName="negativeSpace" presStyleCnt="0"/>
      <dgm:spPr/>
    </dgm:pt>
    <dgm:pt modelId="{C070A52A-0DC8-492C-8964-F0AFEEB84A2B}" type="pres">
      <dgm:prSet presAssocID="{656EDB11-80AD-4684-8E8A-F02D37E3334C}" presName="childText" presStyleLbl="conFgAcc1" presStyleIdx="1" presStyleCnt="4">
        <dgm:presLayoutVars>
          <dgm:bulletEnabled val="1"/>
        </dgm:presLayoutVars>
      </dgm:prSet>
      <dgm:spPr/>
    </dgm:pt>
    <dgm:pt modelId="{0D841BF0-164B-4AB9-9C19-4E514A389736}" type="pres">
      <dgm:prSet presAssocID="{803AC0EB-F521-4E2E-9958-E457EA37E148}" presName="spaceBetweenRectangles" presStyleCnt="0"/>
      <dgm:spPr/>
    </dgm:pt>
    <dgm:pt modelId="{10BC432C-3D3D-4B69-BA36-9C77EA38C098}" type="pres">
      <dgm:prSet presAssocID="{8431BD5F-5325-458C-8AC9-97039D3C7F38}" presName="parentLin" presStyleCnt="0"/>
      <dgm:spPr/>
    </dgm:pt>
    <dgm:pt modelId="{D0A15361-A028-4A4F-927E-823357887E1E}" type="pres">
      <dgm:prSet presAssocID="{8431BD5F-5325-458C-8AC9-97039D3C7F3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387F66A-9239-4BD0-814E-7BA2041E94FD}" type="pres">
      <dgm:prSet presAssocID="{8431BD5F-5325-458C-8AC9-97039D3C7F38}" presName="parentText" presStyleLbl="node1" presStyleIdx="2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A454-37F1-444F-9228-14A28B4CD692}" type="pres">
      <dgm:prSet presAssocID="{8431BD5F-5325-458C-8AC9-97039D3C7F38}" presName="negativeSpace" presStyleCnt="0"/>
      <dgm:spPr/>
    </dgm:pt>
    <dgm:pt modelId="{998F41EE-3E2B-4C04-A3E5-994C0DB7F255}" type="pres">
      <dgm:prSet presAssocID="{8431BD5F-5325-458C-8AC9-97039D3C7F38}" presName="childText" presStyleLbl="conFgAcc1" presStyleIdx="2" presStyleCnt="4">
        <dgm:presLayoutVars>
          <dgm:bulletEnabled val="1"/>
        </dgm:presLayoutVars>
      </dgm:prSet>
      <dgm:spPr/>
    </dgm:pt>
    <dgm:pt modelId="{8AD93456-3567-4ACB-9920-D0E624EC2B0B}" type="pres">
      <dgm:prSet presAssocID="{90F95969-BCB4-4A8A-95BE-B23601054EB2}" presName="spaceBetweenRectangles" presStyleCnt="0"/>
      <dgm:spPr/>
    </dgm:pt>
    <dgm:pt modelId="{5EC98647-76EA-4E73-8A63-6E658C99F476}" type="pres">
      <dgm:prSet presAssocID="{BEE6B2AD-6364-4694-ACBE-3C47D2B41A8E}" presName="parentLin" presStyleCnt="0"/>
      <dgm:spPr/>
    </dgm:pt>
    <dgm:pt modelId="{A8ADA117-D0A8-4A71-AEA4-2F473A7BEEEC}" type="pres">
      <dgm:prSet presAssocID="{BEE6B2AD-6364-4694-ACBE-3C47D2B41A8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7E6DBC0-5AF4-4CCA-8EDA-F02D01302B2B}" type="pres">
      <dgm:prSet presAssocID="{BEE6B2AD-6364-4694-ACBE-3C47D2B41A8E}" presName="parentText" presStyleLbl="node1" presStyleIdx="3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32EC3-CDAB-4706-9E78-ED83E883FC54}" type="pres">
      <dgm:prSet presAssocID="{BEE6B2AD-6364-4694-ACBE-3C47D2B41A8E}" presName="negativeSpace" presStyleCnt="0"/>
      <dgm:spPr/>
    </dgm:pt>
    <dgm:pt modelId="{DB978BAF-38E6-45DF-BD00-BE4082F265E1}" type="pres">
      <dgm:prSet presAssocID="{BEE6B2AD-6364-4694-ACBE-3C47D2B41A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6E88EA-2EAC-40E9-B36F-B1EBF666F636}" type="presOf" srcId="{656EDB11-80AD-4684-8E8A-F02D37E3334C}" destId="{D15DEC57-36E7-455D-B402-85A7B7D3884D}" srcOrd="0" destOrd="0" presId="urn:microsoft.com/office/officeart/2005/8/layout/list1"/>
    <dgm:cxn modelId="{0FC31DDA-5CDF-4FA6-8723-5BB3C19E4F04}" srcId="{F9095745-2544-4263-A870-75611D966B21}" destId="{BEE6B2AD-6364-4694-ACBE-3C47D2B41A8E}" srcOrd="3" destOrd="0" parTransId="{1DF483B9-1739-44A4-9E68-AFDEE19E36E6}" sibTransId="{16BC37F0-FFA4-4A5A-A720-39AEF9C43928}"/>
    <dgm:cxn modelId="{FF3B5DBC-31D4-438B-BCFF-52C76C96822F}" type="presOf" srcId="{F9095745-2544-4263-A870-75611D966B21}" destId="{9B333879-5317-4857-9E70-19A86FFD53DC}" srcOrd="0" destOrd="0" presId="urn:microsoft.com/office/officeart/2005/8/layout/list1"/>
    <dgm:cxn modelId="{0B582474-C9C3-43D3-9E48-224418430D00}" type="presOf" srcId="{8431BD5F-5325-458C-8AC9-97039D3C7F38}" destId="{1387F66A-9239-4BD0-814E-7BA2041E94FD}" srcOrd="1" destOrd="0" presId="urn:microsoft.com/office/officeart/2005/8/layout/list1"/>
    <dgm:cxn modelId="{BB72275E-0C4B-4DC4-BF44-53C10FCD4F94}" type="presOf" srcId="{BEE6B2AD-6364-4694-ACBE-3C47D2B41A8E}" destId="{A8ADA117-D0A8-4A71-AEA4-2F473A7BEEEC}" srcOrd="0" destOrd="0" presId="urn:microsoft.com/office/officeart/2005/8/layout/list1"/>
    <dgm:cxn modelId="{511EE916-24A1-4995-977E-9ADB5556A0C8}" type="presOf" srcId="{BEE6B2AD-6364-4694-ACBE-3C47D2B41A8E}" destId="{B7E6DBC0-5AF4-4CCA-8EDA-F02D01302B2B}" srcOrd="1" destOrd="0" presId="urn:microsoft.com/office/officeart/2005/8/layout/list1"/>
    <dgm:cxn modelId="{D258F041-997A-40DC-ACE6-9D57950E9095}" type="presOf" srcId="{A6A22B68-820E-40AC-8410-FF44041D9037}" destId="{A59BEA07-E4C0-402A-B27A-6336C0D6DCF9}" srcOrd="1" destOrd="0" presId="urn:microsoft.com/office/officeart/2005/8/layout/list1"/>
    <dgm:cxn modelId="{8BA51178-36BD-4B0D-BFCE-D0A52327AB22}" srcId="{F9095745-2544-4263-A870-75611D966B21}" destId="{A6A22B68-820E-40AC-8410-FF44041D9037}" srcOrd="0" destOrd="0" parTransId="{E36761D8-E580-4EDB-BF4C-DEE3406D7467}" sibTransId="{52FED82C-DA58-4C66-B08E-FC3A2EA05360}"/>
    <dgm:cxn modelId="{A62686DF-87CF-478E-9CE5-AC68387AB0ED}" type="presOf" srcId="{656EDB11-80AD-4684-8E8A-F02D37E3334C}" destId="{AD115C01-C754-4181-B075-CADC86EE05D2}" srcOrd="1" destOrd="0" presId="urn:microsoft.com/office/officeart/2005/8/layout/list1"/>
    <dgm:cxn modelId="{B6555FD8-78BE-4BE9-9A28-F7EA1013547B}" type="presOf" srcId="{A6A22B68-820E-40AC-8410-FF44041D9037}" destId="{6C6EED9B-90B9-41A1-8A28-068499ED7B8D}" srcOrd="0" destOrd="0" presId="urn:microsoft.com/office/officeart/2005/8/layout/list1"/>
    <dgm:cxn modelId="{A6E2BA88-571F-4636-848D-AF0A803A89D6}" type="presOf" srcId="{8431BD5F-5325-458C-8AC9-97039D3C7F38}" destId="{D0A15361-A028-4A4F-927E-823357887E1E}" srcOrd="0" destOrd="0" presId="urn:microsoft.com/office/officeart/2005/8/layout/list1"/>
    <dgm:cxn modelId="{8FA39404-3B98-470A-8B42-9D8CB136A8E0}" srcId="{F9095745-2544-4263-A870-75611D966B21}" destId="{8431BD5F-5325-458C-8AC9-97039D3C7F38}" srcOrd="2" destOrd="0" parTransId="{76536A48-714C-41BC-A12B-1F907416F82C}" sibTransId="{90F95969-BCB4-4A8A-95BE-B23601054EB2}"/>
    <dgm:cxn modelId="{7B410989-3EDD-4C57-9BDB-5510294DDE5F}" srcId="{F9095745-2544-4263-A870-75611D966B21}" destId="{656EDB11-80AD-4684-8E8A-F02D37E3334C}" srcOrd="1" destOrd="0" parTransId="{B6E8F708-FAAF-40D2-B3E9-C2B7E9B6B4AC}" sibTransId="{803AC0EB-F521-4E2E-9958-E457EA37E148}"/>
    <dgm:cxn modelId="{2B37DBDB-63F2-45FC-AFA5-747E5366627F}" type="presParOf" srcId="{9B333879-5317-4857-9E70-19A86FFD53DC}" destId="{608B3A80-AA59-410C-9B0B-726AF397BCC7}" srcOrd="0" destOrd="0" presId="urn:microsoft.com/office/officeart/2005/8/layout/list1"/>
    <dgm:cxn modelId="{3A6DD9F3-09E3-487D-A4BF-3A8ABEA02378}" type="presParOf" srcId="{608B3A80-AA59-410C-9B0B-726AF397BCC7}" destId="{6C6EED9B-90B9-41A1-8A28-068499ED7B8D}" srcOrd="0" destOrd="0" presId="urn:microsoft.com/office/officeart/2005/8/layout/list1"/>
    <dgm:cxn modelId="{73E21B1B-AE00-4198-A79C-48B1A0C60734}" type="presParOf" srcId="{608B3A80-AA59-410C-9B0B-726AF397BCC7}" destId="{A59BEA07-E4C0-402A-B27A-6336C0D6DCF9}" srcOrd="1" destOrd="0" presId="urn:microsoft.com/office/officeart/2005/8/layout/list1"/>
    <dgm:cxn modelId="{E7CECAAC-DF69-42AF-B9FD-F4C66DAE4BD1}" type="presParOf" srcId="{9B333879-5317-4857-9E70-19A86FFD53DC}" destId="{28BBFECD-52A9-4F33-8661-04162B023465}" srcOrd="1" destOrd="0" presId="urn:microsoft.com/office/officeart/2005/8/layout/list1"/>
    <dgm:cxn modelId="{3931CF1A-7744-4BA7-BB71-0904109E7C23}" type="presParOf" srcId="{9B333879-5317-4857-9E70-19A86FFD53DC}" destId="{C9B953D6-C178-4ED6-A5E9-F813B3C8EC5A}" srcOrd="2" destOrd="0" presId="urn:microsoft.com/office/officeart/2005/8/layout/list1"/>
    <dgm:cxn modelId="{87ED70DD-0F87-413A-8E55-7698E11728A0}" type="presParOf" srcId="{9B333879-5317-4857-9E70-19A86FFD53DC}" destId="{7C4506A7-3DD5-475C-8363-F4435E58C40F}" srcOrd="3" destOrd="0" presId="urn:microsoft.com/office/officeart/2005/8/layout/list1"/>
    <dgm:cxn modelId="{98709EE3-1950-4195-946B-A54420C6C4A5}" type="presParOf" srcId="{9B333879-5317-4857-9E70-19A86FFD53DC}" destId="{9304AE07-6891-42DB-9AE1-9F50D8E2C42A}" srcOrd="4" destOrd="0" presId="urn:microsoft.com/office/officeart/2005/8/layout/list1"/>
    <dgm:cxn modelId="{9F4450BD-3CFA-4A95-AC3A-81C14D2237F8}" type="presParOf" srcId="{9304AE07-6891-42DB-9AE1-9F50D8E2C42A}" destId="{D15DEC57-36E7-455D-B402-85A7B7D3884D}" srcOrd="0" destOrd="0" presId="urn:microsoft.com/office/officeart/2005/8/layout/list1"/>
    <dgm:cxn modelId="{B3B2D6B0-97BA-4867-AAB1-E39DA144219C}" type="presParOf" srcId="{9304AE07-6891-42DB-9AE1-9F50D8E2C42A}" destId="{AD115C01-C754-4181-B075-CADC86EE05D2}" srcOrd="1" destOrd="0" presId="urn:microsoft.com/office/officeart/2005/8/layout/list1"/>
    <dgm:cxn modelId="{324597AE-B7FC-4F07-8413-38679108905B}" type="presParOf" srcId="{9B333879-5317-4857-9E70-19A86FFD53DC}" destId="{9A993B9E-02C1-4480-96FA-BE8658A62CA8}" srcOrd="5" destOrd="0" presId="urn:microsoft.com/office/officeart/2005/8/layout/list1"/>
    <dgm:cxn modelId="{D6CD62EE-8A88-46C3-AFB3-4FB9FF8493F2}" type="presParOf" srcId="{9B333879-5317-4857-9E70-19A86FFD53DC}" destId="{C070A52A-0DC8-492C-8964-F0AFEEB84A2B}" srcOrd="6" destOrd="0" presId="urn:microsoft.com/office/officeart/2005/8/layout/list1"/>
    <dgm:cxn modelId="{19627811-6F78-447F-850E-25CBC28B028F}" type="presParOf" srcId="{9B333879-5317-4857-9E70-19A86FFD53DC}" destId="{0D841BF0-164B-4AB9-9C19-4E514A389736}" srcOrd="7" destOrd="0" presId="urn:microsoft.com/office/officeart/2005/8/layout/list1"/>
    <dgm:cxn modelId="{E38209CF-E647-4450-827E-25BA220825CF}" type="presParOf" srcId="{9B333879-5317-4857-9E70-19A86FFD53DC}" destId="{10BC432C-3D3D-4B69-BA36-9C77EA38C098}" srcOrd="8" destOrd="0" presId="urn:microsoft.com/office/officeart/2005/8/layout/list1"/>
    <dgm:cxn modelId="{740DF873-687A-42B0-BD67-C45BBF5FCC24}" type="presParOf" srcId="{10BC432C-3D3D-4B69-BA36-9C77EA38C098}" destId="{D0A15361-A028-4A4F-927E-823357887E1E}" srcOrd="0" destOrd="0" presId="urn:microsoft.com/office/officeart/2005/8/layout/list1"/>
    <dgm:cxn modelId="{8E419C39-735E-4121-A5D1-989F5D0BF928}" type="presParOf" srcId="{10BC432C-3D3D-4B69-BA36-9C77EA38C098}" destId="{1387F66A-9239-4BD0-814E-7BA2041E94FD}" srcOrd="1" destOrd="0" presId="urn:microsoft.com/office/officeart/2005/8/layout/list1"/>
    <dgm:cxn modelId="{8AF2DFEB-34AC-4EF1-9F8A-CDE401731E19}" type="presParOf" srcId="{9B333879-5317-4857-9E70-19A86FFD53DC}" destId="{014DA454-37F1-444F-9228-14A28B4CD692}" srcOrd="9" destOrd="0" presId="urn:microsoft.com/office/officeart/2005/8/layout/list1"/>
    <dgm:cxn modelId="{A8F85DC2-7981-4004-AA7C-5438096C864E}" type="presParOf" srcId="{9B333879-5317-4857-9E70-19A86FFD53DC}" destId="{998F41EE-3E2B-4C04-A3E5-994C0DB7F255}" srcOrd="10" destOrd="0" presId="urn:microsoft.com/office/officeart/2005/8/layout/list1"/>
    <dgm:cxn modelId="{23DBD9E5-1B9D-44E2-84F8-4F1E9698B089}" type="presParOf" srcId="{9B333879-5317-4857-9E70-19A86FFD53DC}" destId="{8AD93456-3567-4ACB-9920-D0E624EC2B0B}" srcOrd="11" destOrd="0" presId="urn:microsoft.com/office/officeart/2005/8/layout/list1"/>
    <dgm:cxn modelId="{A3ED89DB-CD8F-4FFD-8A64-C513F1032DA8}" type="presParOf" srcId="{9B333879-5317-4857-9E70-19A86FFD53DC}" destId="{5EC98647-76EA-4E73-8A63-6E658C99F476}" srcOrd="12" destOrd="0" presId="urn:microsoft.com/office/officeart/2005/8/layout/list1"/>
    <dgm:cxn modelId="{AEE9ADD6-C921-4114-9C11-FC6C433417F8}" type="presParOf" srcId="{5EC98647-76EA-4E73-8A63-6E658C99F476}" destId="{A8ADA117-D0A8-4A71-AEA4-2F473A7BEEEC}" srcOrd="0" destOrd="0" presId="urn:microsoft.com/office/officeart/2005/8/layout/list1"/>
    <dgm:cxn modelId="{3363503B-5CB6-4BC5-B1E0-4C9DAE872F79}" type="presParOf" srcId="{5EC98647-76EA-4E73-8A63-6E658C99F476}" destId="{B7E6DBC0-5AF4-4CCA-8EDA-F02D01302B2B}" srcOrd="1" destOrd="0" presId="urn:microsoft.com/office/officeart/2005/8/layout/list1"/>
    <dgm:cxn modelId="{268326BA-1BFE-43E7-8D2E-D4A15B6A230C}" type="presParOf" srcId="{9B333879-5317-4857-9E70-19A86FFD53DC}" destId="{C7732EC3-CDAB-4706-9E78-ED83E883FC54}" srcOrd="13" destOrd="0" presId="urn:microsoft.com/office/officeart/2005/8/layout/list1"/>
    <dgm:cxn modelId="{D027F508-7887-40D3-A0A4-197846705D6A}" type="presParOf" srcId="{9B333879-5317-4857-9E70-19A86FFD53DC}" destId="{DB978BAF-38E6-45DF-BD00-BE4082F265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B00B4A-7526-4FCE-920E-91BA963FF1B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3D096D-DDB7-432B-BB9B-E28AA1E58C16}">
      <dgm:prSet phldrT="[Text]" custT="1"/>
      <dgm:spPr/>
      <dgm:t>
        <a:bodyPr/>
        <a:lstStyle/>
        <a:p>
          <a:pPr algn="r" rtl="1"/>
          <a:r>
            <a:rPr lang="fa-IR" sz="1600" b="1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کوتاه ‌مدت عادی 5 درصد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C01785B-A0AE-4B82-BE2C-1B4AF00382BC}" type="parTrans" cxnId="{1E416FD5-E3F1-4390-94B2-8E436E2DABF5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DDE32EF-7C52-4A4A-8E68-EEBC2A751489}" type="sibTrans" cxnId="{1E416FD5-E3F1-4390-94B2-8E436E2DABF5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5EBFA3D-4533-43DB-BB95-3D47E93FFC15}">
      <dgm:prSet phldrT="[Text]" custT="1"/>
      <dgm:spPr/>
      <dgm:t>
        <a:bodyPr/>
        <a:lstStyle/>
        <a:p>
          <a:pPr algn="r" rtl="1"/>
          <a:r>
            <a:rPr lang="fa-IR" sz="1600" b="1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کوتاه ‌مدت ویژه سه ماهه 12 درصد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7226CB4-BE89-4BE5-9D84-7336D8B7B9D1}" type="parTrans" cxnId="{7AE81A9A-A923-4B50-8FE2-1A284FA63B5F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FE8651B-EB53-4AF8-81FE-BE8249FFA411}" type="sibTrans" cxnId="{7AE81A9A-A923-4B50-8FE2-1A284FA63B5F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AE07923-6737-460B-A1F4-DDCF178D6BD6}">
      <dgm:prSet custT="1"/>
      <dgm:spPr/>
      <dgm:t>
        <a:bodyPr/>
        <a:lstStyle/>
        <a:p>
          <a:pPr algn="r" rtl="1"/>
          <a:r>
            <a:rPr lang="fa-IR" sz="1600" b="1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کوتاه ‌مدت ویژه شش ماهه 17 درصد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775D11D-1F7D-4959-AC0A-1EF355EA8C68}" type="parTrans" cxnId="{71313D1F-F22E-4AF8-9179-BC4BE8B0FC9C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659667E-C0E1-429C-9F56-0BBAD957D570}" type="sibTrans" cxnId="{71313D1F-F22E-4AF8-9179-BC4BE8B0FC9C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B934288-70B9-441C-9E69-40EAD6419F1B}">
      <dgm:prSet custT="1"/>
      <dgm:spPr/>
      <dgm:t>
        <a:bodyPr/>
        <a:lstStyle/>
        <a:p>
          <a:pPr algn="r" rtl="1"/>
          <a:r>
            <a:rPr lang="fa-IR" sz="1600" b="1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بلندمدت با سررسید دو سال 21/5 درصد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F5EE213-759A-4925-9059-DBCC8EF58056}" type="parTrans" cxnId="{4F314D49-D93E-4A89-A48D-6177EF030F38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94A5F39-CCF9-408A-BD48-9307781CB2B5}" type="sibTrans" cxnId="{4F314D49-D93E-4A89-A48D-6177EF030F38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17CE814-FCBB-46F7-9AE8-2A6FD8C5BAAE}">
      <dgm:prSet custT="1"/>
      <dgm:spPr/>
      <dgm:t>
        <a:bodyPr/>
        <a:lstStyle/>
        <a:p>
          <a:pPr algn="r" rtl="1"/>
          <a:r>
            <a:rPr lang="fa-IR" sz="1600" b="1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بلندمدت با سررسید یکسال 20/5 درصد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946306A-21AB-4A46-935B-293B757E2B4E}" type="parTrans" cxnId="{B7D6116F-AE9A-4246-83B9-7C1C38F5C646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743EDF3-3FB2-4E2B-BF63-28061D090773}" type="sibTrans" cxnId="{B7D6116F-AE9A-4246-83B9-7C1C38F5C646}">
      <dgm:prSet/>
      <dgm:spPr/>
      <dgm:t>
        <a:bodyPr/>
        <a:lstStyle/>
        <a:p>
          <a:pPr algn="r" rtl="1"/>
          <a:endParaRPr lang="en-US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1D6EC74-A853-45C4-BD48-D1CC5D3B123A}">
      <dgm:prSet custT="1"/>
      <dgm:spPr/>
      <dgm:t>
        <a:bodyPr/>
        <a:lstStyle/>
        <a:p>
          <a:pPr algn="r" rtl="1"/>
          <a:r>
            <a:rPr lang="fa-IR" sz="1600" b="1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بلندمدت با سررسید سه سال 22/5 درصد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A88782F-D1DE-4C04-B193-79DB603D4E6B}" type="parTrans" cxnId="{C0401D8F-3DAF-4A21-A8AA-FA63DE513505}">
      <dgm:prSet/>
      <dgm:spPr/>
      <dgm:t>
        <a:bodyPr/>
        <a:lstStyle/>
        <a:p>
          <a:pPr algn="r" rtl="1"/>
          <a:endParaRPr lang="fa-IR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1ED69D1-64CF-497D-BBA8-C8FF4B8CC19B}" type="sibTrans" cxnId="{C0401D8F-3DAF-4A21-A8AA-FA63DE513505}">
      <dgm:prSet/>
      <dgm:spPr/>
      <dgm:t>
        <a:bodyPr/>
        <a:lstStyle/>
        <a:p>
          <a:pPr algn="r" rtl="1"/>
          <a:endParaRPr lang="fa-IR" sz="4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D3A7A6A-C0A5-48ED-88EA-2C3516C2B231}" type="pres">
      <dgm:prSet presAssocID="{CDB00B4A-7526-4FCE-920E-91BA963FF1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2A469-5A16-4827-BA24-EBF7A5696A4A}" type="pres">
      <dgm:prSet presAssocID="{E63D096D-DDB7-432B-BB9B-E28AA1E58C16}" presName="parentLin" presStyleCnt="0"/>
      <dgm:spPr/>
    </dgm:pt>
    <dgm:pt modelId="{31B62BD2-F340-4CBB-B79F-9DE5ADEB1795}" type="pres">
      <dgm:prSet presAssocID="{E63D096D-DDB7-432B-BB9B-E28AA1E58C1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DFD5384-FC57-4262-BF9A-9A2DE0C2B456}" type="pres">
      <dgm:prSet presAssocID="{E63D096D-DDB7-432B-BB9B-E28AA1E58C16}" presName="parentText" presStyleLbl="node1" presStyleIdx="0" presStyleCnt="6" custScaleX="104393" custScaleY="59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3ABB8-5C9D-4EB9-B7FA-C899D0AD1A34}" type="pres">
      <dgm:prSet presAssocID="{E63D096D-DDB7-432B-BB9B-E28AA1E58C16}" presName="negativeSpace" presStyleCnt="0"/>
      <dgm:spPr/>
    </dgm:pt>
    <dgm:pt modelId="{5125C2AC-AB84-49CF-96D5-FF59A5341227}" type="pres">
      <dgm:prSet presAssocID="{E63D096D-DDB7-432B-BB9B-E28AA1E58C16}" presName="childText" presStyleLbl="conFgAcc1" presStyleIdx="0" presStyleCnt="6">
        <dgm:presLayoutVars>
          <dgm:bulletEnabled val="1"/>
        </dgm:presLayoutVars>
      </dgm:prSet>
      <dgm:spPr/>
    </dgm:pt>
    <dgm:pt modelId="{D6FD0173-36E0-4467-BABB-BC1A7D8AC3A6}" type="pres">
      <dgm:prSet presAssocID="{CDDE32EF-7C52-4A4A-8E68-EEBC2A751489}" presName="spaceBetweenRectangles" presStyleCnt="0"/>
      <dgm:spPr/>
    </dgm:pt>
    <dgm:pt modelId="{4793C37B-800F-44E4-A453-19822BD0674C}" type="pres">
      <dgm:prSet presAssocID="{C5EBFA3D-4533-43DB-BB95-3D47E93FFC15}" presName="parentLin" presStyleCnt="0"/>
      <dgm:spPr/>
    </dgm:pt>
    <dgm:pt modelId="{338ADD59-B176-4471-BA95-8C5D7D99E7E2}" type="pres">
      <dgm:prSet presAssocID="{C5EBFA3D-4533-43DB-BB95-3D47E93FFC1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C54524D-BBDA-4F9D-8336-673A4880BD37}" type="pres">
      <dgm:prSet presAssocID="{C5EBFA3D-4533-43DB-BB95-3D47E93FFC15}" presName="parentText" presStyleLbl="node1" presStyleIdx="1" presStyleCnt="6" custScaleX="104393" custScaleY="59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44B69-FCCC-429E-8502-AA436437B714}" type="pres">
      <dgm:prSet presAssocID="{C5EBFA3D-4533-43DB-BB95-3D47E93FFC15}" presName="negativeSpace" presStyleCnt="0"/>
      <dgm:spPr/>
    </dgm:pt>
    <dgm:pt modelId="{ECB28399-C1D8-49D5-9AD2-67917EEEA292}" type="pres">
      <dgm:prSet presAssocID="{C5EBFA3D-4533-43DB-BB95-3D47E93FFC15}" presName="childText" presStyleLbl="conFgAcc1" presStyleIdx="1" presStyleCnt="6">
        <dgm:presLayoutVars>
          <dgm:bulletEnabled val="1"/>
        </dgm:presLayoutVars>
      </dgm:prSet>
      <dgm:spPr/>
    </dgm:pt>
    <dgm:pt modelId="{A647D6A0-E6EB-4EAB-9535-764C4D22F26C}" type="pres">
      <dgm:prSet presAssocID="{7FE8651B-EB53-4AF8-81FE-BE8249FFA411}" presName="spaceBetweenRectangles" presStyleCnt="0"/>
      <dgm:spPr/>
    </dgm:pt>
    <dgm:pt modelId="{E52A0710-7FB9-4EA0-80A4-A9A71636190E}" type="pres">
      <dgm:prSet presAssocID="{0AE07923-6737-460B-A1F4-DDCF178D6BD6}" presName="parentLin" presStyleCnt="0"/>
      <dgm:spPr/>
    </dgm:pt>
    <dgm:pt modelId="{4FAEF977-9F7C-4610-970A-90F8DD246D83}" type="pres">
      <dgm:prSet presAssocID="{0AE07923-6737-460B-A1F4-DDCF178D6BD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E22B88D-93D8-4557-A356-A41CB2055BBC}" type="pres">
      <dgm:prSet presAssocID="{0AE07923-6737-460B-A1F4-DDCF178D6BD6}" presName="parentText" presStyleLbl="node1" presStyleIdx="2" presStyleCnt="6" custScaleX="104393" custScaleY="59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7BB7C-2616-47B2-A455-4341FE512B6D}" type="pres">
      <dgm:prSet presAssocID="{0AE07923-6737-460B-A1F4-DDCF178D6BD6}" presName="negativeSpace" presStyleCnt="0"/>
      <dgm:spPr/>
    </dgm:pt>
    <dgm:pt modelId="{6E4CC83B-D532-4171-AAFA-35B4420E1709}" type="pres">
      <dgm:prSet presAssocID="{0AE07923-6737-460B-A1F4-DDCF178D6BD6}" presName="childText" presStyleLbl="conFgAcc1" presStyleIdx="2" presStyleCnt="6">
        <dgm:presLayoutVars>
          <dgm:bulletEnabled val="1"/>
        </dgm:presLayoutVars>
      </dgm:prSet>
      <dgm:spPr/>
    </dgm:pt>
    <dgm:pt modelId="{07B9CEAD-E69D-4B68-A5CA-E822394D4A25}" type="pres">
      <dgm:prSet presAssocID="{9659667E-C0E1-429C-9F56-0BBAD957D570}" presName="spaceBetweenRectangles" presStyleCnt="0"/>
      <dgm:spPr/>
    </dgm:pt>
    <dgm:pt modelId="{39AB9608-13AC-4006-949E-4C503E6A8532}" type="pres">
      <dgm:prSet presAssocID="{417CE814-FCBB-46F7-9AE8-2A6FD8C5BAAE}" presName="parentLin" presStyleCnt="0"/>
      <dgm:spPr/>
    </dgm:pt>
    <dgm:pt modelId="{AAE480E3-621D-48A0-8AFF-CA545794088A}" type="pres">
      <dgm:prSet presAssocID="{417CE814-FCBB-46F7-9AE8-2A6FD8C5BAA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4AD1640-67A1-48A6-8D27-2C88F6101E42}" type="pres">
      <dgm:prSet presAssocID="{417CE814-FCBB-46F7-9AE8-2A6FD8C5BAAE}" presName="parentText" presStyleLbl="node1" presStyleIdx="3" presStyleCnt="6" custScaleX="104393" custScaleY="59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C5B2B-DF30-4CDD-88AF-5040B03A7093}" type="pres">
      <dgm:prSet presAssocID="{417CE814-FCBB-46F7-9AE8-2A6FD8C5BAAE}" presName="negativeSpace" presStyleCnt="0"/>
      <dgm:spPr/>
    </dgm:pt>
    <dgm:pt modelId="{DB45B49A-8AE8-4647-B6CA-CC115B5092B4}" type="pres">
      <dgm:prSet presAssocID="{417CE814-FCBB-46F7-9AE8-2A6FD8C5BAAE}" presName="childText" presStyleLbl="conFgAcc1" presStyleIdx="3" presStyleCnt="6">
        <dgm:presLayoutVars>
          <dgm:bulletEnabled val="1"/>
        </dgm:presLayoutVars>
      </dgm:prSet>
      <dgm:spPr/>
    </dgm:pt>
    <dgm:pt modelId="{5500AD04-8E9F-48DE-AA37-2E0F86D6A8F0}" type="pres">
      <dgm:prSet presAssocID="{1743EDF3-3FB2-4E2B-BF63-28061D090773}" presName="spaceBetweenRectangles" presStyleCnt="0"/>
      <dgm:spPr/>
    </dgm:pt>
    <dgm:pt modelId="{BDFB6024-E9ED-4238-9EE1-BF849916CF4A}" type="pres">
      <dgm:prSet presAssocID="{FB934288-70B9-441C-9E69-40EAD6419F1B}" presName="parentLin" presStyleCnt="0"/>
      <dgm:spPr/>
    </dgm:pt>
    <dgm:pt modelId="{EDDC7561-4E28-4C79-8C05-E6AC79CFF793}" type="pres">
      <dgm:prSet presAssocID="{FB934288-70B9-441C-9E69-40EAD6419F1B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B284C3D-DE3F-4C09-A314-597068790F20}" type="pres">
      <dgm:prSet presAssocID="{FB934288-70B9-441C-9E69-40EAD6419F1B}" presName="parentText" presStyleLbl="node1" presStyleIdx="4" presStyleCnt="6" custScaleX="104393" custScaleY="59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A4D3A-7469-4713-BB9D-39C80AD9E859}" type="pres">
      <dgm:prSet presAssocID="{FB934288-70B9-441C-9E69-40EAD6419F1B}" presName="negativeSpace" presStyleCnt="0"/>
      <dgm:spPr/>
    </dgm:pt>
    <dgm:pt modelId="{F2E6351E-0EBA-4AA5-B187-1580AA421296}" type="pres">
      <dgm:prSet presAssocID="{FB934288-70B9-441C-9E69-40EAD6419F1B}" presName="childText" presStyleLbl="conFgAcc1" presStyleIdx="4" presStyleCnt="6">
        <dgm:presLayoutVars>
          <dgm:bulletEnabled val="1"/>
        </dgm:presLayoutVars>
      </dgm:prSet>
      <dgm:spPr/>
    </dgm:pt>
    <dgm:pt modelId="{323F1136-F11C-430F-A34B-952AE8D1E779}" type="pres">
      <dgm:prSet presAssocID="{394A5F39-CCF9-408A-BD48-9307781CB2B5}" presName="spaceBetweenRectangles" presStyleCnt="0"/>
      <dgm:spPr/>
    </dgm:pt>
    <dgm:pt modelId="{07DD35CE-DA3A-47C8-AC40-30700F7AE482}" type="pres">
      <dgm:prSet presAssocID="{E1D6EC74-A853-45C4-BD48-D1CC5D3B123A}" presName="parentLin" presStyleCnt="0"/>
      <dgm:spPr/>
    </dgm:pt>
    <dgm:pt modelId="{29F39483-B3BC-4FC5-B3C6-5EBA2BEC4578}" type="pres">
      <dgm:prSet presAssocID="{E1D6EC74-A853-45C4-BD48-D1CC5D3B123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D3DB427F-C473-4E34-BAB1-BC32248F5F0A}" type="pres">
      <dgm:prSet presAssocID="{E1D6EC74-A853-45C4-BD48-D1CC5D3B123A}" presName="parentText" presStyleLbl="node1" presStyleIdx="5" presStyleCnt="6" custScaleX="104393" custScaleY="59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316EF-3A55-4ACF-B6A8-12585886154D}" type="pres">
      <dgm:prSet presAssocID="{E1D6EC74-A853-45C4-BD48-D1CC5D3B123A}" presName="negativeSpace" presStyleCnt="0"/>
      <dgm:spPr/>
    </dgm:pt>
    <dgm:pt modelId="{0475D132-E602-4294-B009-365CB6AC70CA}" type="pres">
      <dgm:prSet presAssocID="{E1D6EC74-A853-45C4-BD48-D1CC5D3B123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0CAED85-5E6B-4E22-BCD2-32EACBE21DED}" type="presOf" srcId="{C5EBFA3D-4533-43DB-BB95-3D47E93FFC15}" destId="{338ADD59-B176-4471-BA95-8C5D7D99E7E2}" srcOrd="0" destOrd="0" presId="urn:microsoft.com/office/officeart/2005/8/layout/list1"/>
    <dgm:cxn modelId="{C0401D8F-3DAF-4A21-A8AA-FA63DE513505}" srcId="{CDB00B4A-7526-4FCE-920E-91BA963FF1BC}" destId="{E1D6EC74-A853-45C4-BD48-D1CC5D3B123A}" srcOrd="5" destOrd="0" parTransId="{4A88782F-D1DE-4C04-B193-79DB603D4E6B}" sibTransId="{A1ED69D1-64CF-497D-BBA8-C8FF4B8CC19B}"/>
    <dgm:cxn modelId="{F2A7C434-46ED-41CF-8932-8596D7178535}" type="presOf" srcId="{C5EBFA3D-4533-43DB-BB95-3D47E93FFC15}" destId="{EC54524D-BBDA-4F9D-8336-673A4880BD37}" srcOrd="1" destOrd="0" presId="urn:microsoft.com/office/officeart/2005/8/layout/list1"/>
    <dgm:cxn modelId="{4F314D49-D93E-4A89-A48D-6177EF030F38}" srcId="{CDB00B4A-7526-4FCE-920E-91BA963FF1BC}" destId="{FB934288-70B9-441C-9E69-40EAD6419F1B}" srcOrd="4" destOrd="0" parTransId="{8F5EE213-759A-4925-9059-DBCC8EF58056}" sibTransId="{394A5F39-CCF9-408A-BD48-9307781CB2B5}"/>
    <dgm:cxn modelId="{EAF5A5CB-584F-4054-8933-49F1E1DCE207}" type="presOf" srcId="{FB934288-70B9-441C-9E69-40EAD6419F1B}" destId="{EDDC7561-4E28-4C79-8C05-E6AC79CFF793}" srcOrd="0" destOrd="0" presId="urn:microsoft.com/office/officeart/2005/8/layout/list1"/>
    <dgm:cxn modelId="{08B08272-E29C-4471-8075-C579992E712D}" type="presOf" srcId="{E63D096D-DDB7-432B-BB9B-E28AA1E58C16}" destId="{31B62BD2-F340-4CBB-B79F-9DE5ADEB1795}" srcOrd="0" destOrd="0" presId="urn:microsoft.com/office/officeart/2005/8/layout/list1"/>
    <dgm:cxn modelId="{7AE81A9A-A923-4B50-8FE2-1A284FA63B5F}" srcId="{CDB00B4A-7526-4FCE-920E-91BA963FF1BC}" destId="{C5EBFA3D-4533-43DB-BB95-3D47E93FFC15}" srcOrd="1" destOrd="0" parTransId="{97226CB4-BE89-4BE5-9D84-7336D8B7B9D1}" sibTransId="{7FE8651B-EB53-4AF8-81FE-BE8249FFA411}"/>
    <dgm:cxn modelId="{0C94A065-E052-4235-9A19-8E243F248FB8}" type="presOf" srcId="{CDB00B4A-7526-4FCE-920E-91BA963FF1BC}" destId="{FD3A7A6A-C0A5-48ED-88EA-2C3516C2B231}" srcOrd="0" destOrd="0" presId="urn:microsoft.com/office/officeart/2005/8/layout/list1"/>
    <dgm:cxn modelId="{B7D6116F-AE9A-4246-83B9-7C1C38F5C646}" srcId="{CDB00B4A-7526-4FCE-920E-91BA963FF1BC}" destId="{417CE814-FCBB-46F7-9AE8-2A6FD8C5BAAE}" srcOrd="3" destOrd="0" parTransId="{5946306A-21AB-4A46-935B-293B757E2B4E}" sibTransId="{1743EDF3-3FB2-4E2B-BF63-28061D090773}"/>
    <dgm:cxn modelId="{0608CCBD-AB9B-4755-BC01-C145C3718F80}" type="presOf" srcId="{0AE07923-6737-460B-A1F4-DDCF178D6BD6}" destId="{4FAEF977-9F7C-4610-970A-90F8DD246D83}" srcOrd="0" destOrd="0" presId="urn:microsoft.com/office/officeart/2005/8/layout/list1"/>
    <dgm:cxn modelId="{1E416FD5-E3F1-4390-94B2-8E436E2DABF5}" srcId="{CDB00B4A-7526-4FCE-920E-91BA963FF1BC}" destId="{E63D096D-DDB7-432B-BB9B-E28AA1E58C16}" srcOrd="0" destOrd="0" parTransId="{9C01785B-A0AE-4B82-BE2C-1B4AF00382BC}" sibTransId="{CDDE32EF-7C52-4A4A-8E68-EEBC2A751489}"/>
    <dgm:cxn modelId="{81738197-EBED-42CE-8CED-E50068CA6F07}" type="presOf" srcId="{E1D6EC74-A853-45C4-BD48-D1CC5D3B123A}" destId="{D3DB427F-C473-4E34-BAB1-BC32248F5F0A}" srcOrd="1" destOrd="0" presId="urn:microsoft.com/office/officeart/2005/8/layout/list1"/>
    <dgm:cxn modelId="{62298ADE-C98E-4EB3-83FE-F804152E4D1D}" type="presOf" srcId="{0AE07923-6737-460B-A1F4-DDCF178D6BD6}" destId="{8E22B88D-93D8-4557-A356-A41CB2055BBC}" srcOrd="1" destOrd="0" presId="urn:microsoft.com/office/officeart/2005/8/layout/list1"/>
    <dgm:cxn modelId="{9108BBF7-EF91-45FC-A9D7-187DBB3F07AA}" type="presOf" srcId="{E63D096D-DDB7-432B-BB9B-E28AA1E58C16}" destId="{8DFD5384-FC57-4262-BF9A-9A2DE0C2B456}" srcOrd="1" destOrd="0" presId="urn:microsoft.com/office/officeart/2005/8/layout/list1"/>
    <dgm:cxn modelId="{9E8F60AB-4554-4DA3-B760-F6214FC72E63}" type="presOf" srcId="{417CE814-FCBB-46F7-9AE8-2A6FD8C5BAAE}" destId="{E4AD1640-67A1-48A6-8D27-2C88F6101E42}" srcOrd="1" destOrd="0" presId="urn:microsoft.com/office/officeart/2005/8/layout/list1"/>
    <dgm:cxn modelId="{6E172E4C-5A34-409A-87A3-F710CA34FE24}" type="presOf" srcId="{FB934288-70B9-441C-9E69-40EAD6419F1B}" destId="{5B284C3D-DE3F-4C09-A314-597068790F20}" srcOrd="1" destOrd="0" presId="urn:microsoft.com/office/officeart/2005/8/layout/list1"/>
    <dgm:cxn modelId="{71313D1F-F22E-4AF8-9179-BC4BE8B0FC9C}" srcId="{CDB00B4A-7526-4FCE-920E-91BA963FF1BC}" destId="{0AE07923-6737-460B-A1F4-DDCF178D6BD6}" srcOrd="2" destOrd="0" parTransId="{D775D11D-1F7D-4959-AC0A-1EF355EA8C68}" sibTransId="{9659667E-C0E1-429C-9F56-0BBAD957D570}"/>
    <dgm:cxn modelId="{1E822C0F-6F7F-4B18-9B65-95926B440406}" type="presOf" srcId="{E1D6EC74-A853-45C4-BD48-D1CC5D3B123A}" destId="{29F39483-B3BC-4FC5-B3C6-5EBA2BEC4578}" srcOrd="0" destOrd="0" presId="urn:microsoft.com/office/officeart/2005/8/layout/list1"/>
    <dgm:cxn modelId="{135F1A71-F4C1-4387-925E-26517670416A}" type="presOf" srcId="{417CE814-FCBB-46F7-9AE8-2A6FD8C5BAAE}" destId="{AAE480E3-621D-48A0-8AFF-CA545794088A}" srcOrd="0" destOrd="0" presId="urn:microsoft.com/office/officeart/2005/8/layout/list1"/>
    <dgm:cxn modelId="{EE7CE7B4-8D03-42FA-99CB-79DD01726B32}" type="presParOf" srcId="{FD3A7A6A-C0A5-48ED-88EA-2C3516C2B231}" destId="{1712A469-5A16-4827-BA24-EBF7A5696A4A}" srcOrd="0" destOrd="0" presId="urn:microsoft.com/office/officeart/2005/8/layout/list1"/>
    <dgm:cxn modelId="{0112CBD0-7710-496F-9309-D21E766EFAB6}" type="presParOf" srcId="{1712A469-5A16-4827-BA24-EBF7A5696A4A}" destId="{31B62BD2-F340-4CBB-B79F-9DE5ADEB1795}" srcOrd="0" destOrd="0" presId="urn:microsoft.com/office/officeart/2005/8/layout/list1"/>
    <dgm:cxn modelId="{62931558-F6A9-4E09-90B2-BE6F3EB8893F}" type="presParOf" srcId="{1712A469-5A16-4827-BA24-EBF7A5696A4A}" destId="{8DFD5384-FC57-4262-BF9A-9A2DE0C2B456}" srcOrd="1" destOrd="0" presId="urn:microsoft.com/office/officeart/2005/8/layout/list1"/>
    <dgm:cxn modelId="{6E31C943-5186-4206-B431-24541DC86E95}" type="presParOf" srcId="{FD3A7A6A-C0A5-48ED-88EA-2C3516C2B231}" destId="{BB73ABB8-5C9D-4EB9-B7FA-C899D0AD1A34}" srcOrd="1" destOrd="0" presId="urn:microsoft.com/office/officeart/2005/8/layout/list1"/>
    <dgm:cxn modelId="{88184D7B-4813-46EE-88BE-A2CBA603849B}" type="presParOf" srcId="{FD3A7A6A-C0A5-48ED-88EA-2C3516C2B231}" destId="{5125C2AC-AB84-49CF-96D5-FF59A5341227}" srcOrd="2" destOrd="0" presId="urn:microsoft.com/office/officeart/2005/8/layout/list1"/>
    <dgm:cxn modelId="{305701DB-A50B-4300-AD94-B6B84B5942BB}" type="presParOf" srcId="{FD3A7A6A-C0A5-48ED-88EA-2C3516C2B231}" destId="{D6FD0173-36E0-4467-BABB-BC1A7D8AC3A6}" srcOrd="3" destOrd="0" presId="urn:microsoft.com/office/officeart/2005/8/layout/list1"/>
    <dgm:cxn modelId="{1CA3E86D-20F6-4D58-A722-9AB714666F45}" type="presParOf" srcId="{FD3A7A6A-C0A5-48ED-88EA-2C3516C2B231}" destId="{4793C37B-800F-44E4-A453-19822BD0674C}" srcOrd="4" destOrd="0" presId="urn:microsoft.com/office/officeart/2005/8/layout/list1"/>
    <dgm:cxn modelId="{9529D703-476E-4F97-A5D9-B0CDE97A3F95}" type="presParOf" srcId="{4793C37B-800F-44E4-A453-19822BD0674C}" destId="{338ADD59-B176-4471-BA95-8C5D7D99E7E2}" srcOrd="0" destOrd="0" presId="urn:microsoft.com/office/officeart/2005/8/layout/list1"/>
    <dgm:cxn modelId="{0CA1DC8C-908E-436F-BC18-28DC6502A475}" type="presParOf" srcId="{4793C37B-800F-44E4-A453-19822BD0674C}" destId="{EC54524D-BBDA-4F9D-8336-673A4880BD37}" srcOrd="1" destOrd="0" presId="urn:microsoft.com/office/officeart/2005/8/layout/list1"/>
    <dgm:cxn modelId="{32A5D4BF-2E11-43BA-9E77-32006F528B7D}" type="presParOf" srcId="{FD3A7A6A-C0A5-48ED-88EA-2C3516C2B231}" destId="{C3C44B69-FCCC-429E-8502-AA436437B714}" srcOrd="5" destOrd="0" presId="urn:microsoft.com/office/officeart/2005/8/layout/list1"/>
    <dgm:cxn modelId="{52DEF37D-B56C-42CA-8F8A-CAC4E5C2E1F6}" type="presParOf" srcId="{FD3A7A6A-C0A5-48ED-88EA-2C3516C2B231}" destId="{ECB28399-C1D8-49D5-9AD2-67917EEEA292}" srcOrd="6" destOrd="0" presId="urn:microsoft.com/office/officeart/2005/8/layout/list1"/>
    <dgm:cxn modelId="{30450E6A-8C3D-46ED-91B7-6C7CC3652F0C}" type="presParOf" srcId="{FD3A7A6A-C0A5-48ED-88EA-2C3516C2B231}" destId="{A647D6A0-E6EB-4EAB-9535-764C4D22F26C}" srcOrd="7" destOrd="0" presId="urn:microsoft.com/office/officeart/2005/8/layout/list1"/>
    <dgm:cxn modelId="{3B6F4314-35B1-4437-ACDE-DF48129B9633}" type="presParOf" srcId="{FD3A7A6A-C0A5-48ED-88EA-2C3516C2B231}" destId="{E52A0710-7FB9-4EA0-80A4-A9A71636190E}" srcOrd="8" destOrd="0" presId="urn:microsoft.com/office/officeart/2005/8/layout/list1"/>
    <dgm:cxn modelId="{06A0B863-A484-4065-B611-578CD72877F3}" type="presParOf" srcId="{E52A0710-7FB9-4EA0-80A4-A9A71636190E}" destId="{4FAEF977-9F7C-4610-970A-90F8DD246D83}" srcOrd="0" destOrd="0" presId="urn:microsoft.com/office/officeart/2005/8/layout/list1"/>
    <dgm:cxn modelId="{F332F318-60DB-418A-8783-ABCE681CF259}" type="presParOf" srcId="{E52A0710-7FB9-4EA0-80A4-A9A71636190E}" destId="{8E22B88D-93D8-4557-A356-A41CB2055BBC}" srcOrd="1" destOrd="0" presId="urn:microsoft.com/office/officeart/2005/8/layout/list1"/>
    <dgm:cxn modelId="{2095B43F-F367-4361-8533-77C47D73E924}" type="presParOf" srcId="{FD3A7A6A-C0A5-48ED-88EA-2C3516C2B231}" destId="{FF07BB7C-2616-47B2-A455-4341FE512B6D}" srcOrd="9" destOrd="0" presId="urn:microsoft.com/office/officeart/2005/8/layout/list1"/>
    <dgm:cxn modelId="{E55FCC08-3353-4D77-95E5-F5760DF8015F}" type="presParOf" srcId="{FD3A7A6A-C0A5-48ED-88EA-2C3516C2B231}" destId="{6E4CC83B-D532-4171-AAFA-35B4420E1709}" srcOrd="10" destOrd="0" presId="urn:microsoft.com/office/officeart/2005/8/layout/list1"/>
    <dgm:cxn modelId="{FAD68B6E-0E1B-4586-A733-883269AACE49}" type="presParOf" srcId="{FD3A7A6A-C0A5-48ED-88EA-2C3516C2B231}" destId="{07B9CEAD-E69D-4B68-A5CA-E822394D4A25}" srcOrd="11" destOrd="0" presId="urn:microsoft.com/office/officeart/2005/8/layout/list1"/>
    <dgm:cxn modelId="{5806D537-C3E3-4D53-9453-DB3E400E5B80}" type="presParOf" srcId="{FD3A7A6A-C0A5-48ED-88EA-2C3516C2B231}" destId="{39AB9608-13AC-4006-949E-4C503E6A8532}" srcOrd="12" destOrd="0" presId="urn:microsoft.com/office/officeart/2005/8/layout/list1"/>
    <dgm:cxn modelId="{C32B4228-3458-450E-925A-7454557795EB}" type="presParOf" srcId="{39AB9608-13AC-4006-949E-4C503E6A8532}" destId="{AAE480E3-621D-48A0-8AFF-CA545794088A}" srcOrd="0" destOrd="0" presId="urn:microsoft.com/office/officeart/2005/8/layout/list1"/>
    <dgm:cxn modelId="{6D37499E-6B7E-43E0-ABC0-4AC9FBA03D3D}" type="presParOf" srcId="{39AB9608-13AC-4006-949E-4C503E6A8532}" destId="{E4AD1640-67A1-48A6-8D27-2C88F6101E42}" srcOrd="1" destOrd="0" presId="urn:microsoft.com/office/officeart/2005/8/layout/list1"/>
    <dgm:cxn modelId="{728748A2-9D5D-4315-AC55-3D2CC9E6BAFA}" type="presParOf" srcId="{FD3A7A6A-C0A5-48ED-88EA-2C3516C2B231}" destId="{FD0C5B2B-DF30-4CDD-88AF-5040B03A7093}" srcOrd="13" destOrd="0" presId="urn:microsoft.com/office/officeart/2005/8/layout/list1"/>
    <dgm:cxn modelId="{CF59D744-F750-4E9A-A7A8-0A10383CFFBE}" type="presParOf" srcId="{FD3A7A6A-C0A5-48ED-88EA-2C3516C2B231}" destId="{DB45B49A-8AE8-4647-B6CA-CC115B5092B4}" srcOrd="14" destOrd="0" presId="urn:microsoft.com/office/officeart/2005/8/layout/list1"/>
    <dgm:cxn modelId="{A79A2015-0B1B-4CF6-92DE-BB6782CA6566}" type="presParOf" srcId="{FD3A7A6A-C0A5-48ED-88EA-2C3516C2B231}" destId="{5500AD04-8E9F-48DE-AA37-2E0F86D6A8F0}" srcOrd="15" destOrd="0" presId="urn:microsoft.com/office/officeart/2005/8/layout/list1"/>
    <dgm:cxn modelId="{F55B757B-848C-482B-A521-E19DD4B2C9DA}" type="presParOf" srcId="{FD3A7A6A-C0A5-48ED-88EA-2C3516C2B231}" destId="{BDFB6024-E9ED-4238-9EE1-BF849916CF4A}" srcOrd="16" destOrd="0" presId="urn:microsoft.com/office/officeart/2005/8/layout/list1"/>
    <dgm:cxn modelId="{C7F494D9-C7C1-452E-919F-BF0F92849A10}" type="presParOf" srcId="{BDFB6024-E9ED-4238-9EE1-BF849916CF4A}" destId="{EDDC7561-4E28-4C79-8C05-E6AC79CFF793}" srcOrd="0" destOrd="0" presId="urn:microsoft.com/office/officeart/2005/8/layout/list1"/>
    <dgm:cxn modelId="{75DCA70A-A5C5-41FF-9FCA-AB0A4FB14824}" type="presParOf" srcId="{BDFB6024-E9ED-4238-9EE1-BF849916CF4A}" destId="{5B284C3D-DE3F-4C09-A314-597068790F20}" srcOrd="1" destOrd="0" presId="urn:microsoft.com/office/officeart/2005/8/layout/list1"/>
    <dgm:cxn modelId="{6185BB89-B3CE-4B19-99DE-97CCA90AA770}" type="presParOf" srcId="{FD3A7A6A-C0A5-48ED-88EA-2C3516C2B231}" destId="{DAFA4D3A-7469-4713-BB9D-39C80AD9E859}" srcOrd="17" destOrd="0" presId="urn:microsoft.com/office/officeart/2005/8/layout/list1"/>
    <dgm:cxn modelId="{5A560EE1-FD10-4A20-ACDC-5C50751062A9}" type="presParOf" srcId="{FD3A7A6A-C0A5-48ED-88EA-2C3516C2B231}" destId="{F2E6351E-0EBA-4AA5-B187-1580AA421296}" srcOrd="18" destOrd="0" presId="urn:microsoft.com/office/officeart/2005/8/layout/list1"/>
    <dgm:cxn modelId="{7A263E84-5C21-4402-9944-B5A3F90DE1EC}" type="presParOf" srcId="{FD3A7A6A-C0A5-48ED-88EA-2C3516C2B231}" destId="{323F1136-F11C-430F-A34B-952AE8D1E779}" srcOrd="19" destOrd="0" presId="urn:microsoft.com/office/officeart/2005/8/layout/list1"/>
    <dgm:cxn modelId="{32579EDB-507C-422D-B97B-89AC6157DA3C}" type="presParOf" srcId="{FD3A7A6A-C0A5-48ED-88EA-2C3516C2B231}" destId="{07DD35CE-DA3A-47C8-AC40-30700F7AE482}" srcOrd="20" destOrd="0" presId="urn:microsoft.com/office/officeart/2005/8/layout/list1"/>
    <dgm:cxn modelId="{B1841A76-7CEF-4C46-8025-ACF851BF9CD1}" type="presParOf" srcId="{07DD35CE-DA3A-47C8-AC40-30700F7AE482}" destId="{29F39483-B3BC-4FC5-B3C6-5EBA2BEC4578}" srcOrd="0" destOrd="0" presId="urn:microsoft.com/office/officeart/2005/8/layout/list1"/>
    <dgm:cxn modelId="{BE8EA864-542A-44F0-884C-424E07AFC901}" type="presParOf" srcId="{07DD35CE-DA3A-47C8-AC40-30700F7AE482}" destId="{D3DB427F-C473-4E34-BAB1-BC32248F5F0A}" srcOrd="1" destOrd="0" presId="urn:microsoft.com/office/officeart/2005/8/layout/list1"/>
    <dgm:cxn modelId="{0FFEAAEC-23A9-498F-AD39-26AB7086AC73}" type="presParOf" srcId="{FD3A7A6A-C0A5-48ED-88EA-2C3516C2B231}" destId="{0C7316EF-3A55-4ACF-B6A8-12585886154D}" srcOrd="21" destOrd="0" presId="urn:microsoft.com/office/officeart/2005/8/layout/list1"/>
    <dgm:cxn modelId="{1280E562-E40E-47EE-B130-2EF0AE16A31E}" type="presParOf" srcId="{FD3A7A6A-C0A5-48ED-88EA-2C3516C2B231}" destId="{0475D132-E602-4294-B009-365CB6AC70C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B00B4A-7526-4FCE-920E-91BA963FF1BC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63D096D-DDB7-432B-BB9B-E28AA1E58C1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1400" b="1" kern="1200" dirty="0">
              <a:solidFill>
                <a:schemeClr val="tx1"/>
              </a:solidFill>
              <a:cs typeface="B Nazanin" panose="00000400000000000000" pitchFamily="2" charset="-78"/>
            </a:rPr>
            <a:t>نرخ سود تسهیلات عقود غیر مشارکتی بانک ‌ها و موسسات اعتباری غیر بانکی حداکثر 23 درصد و نرخ سود مورد  انتظار عقود مشارکتی قابل درج در قرارداد میان بانک‏‏/موسسه اعتباری غیربانکی با مشتری معادل 23 درصد تعیین شد. (</a:t>
          </a:r>
          <a:r>
            <a:rPr lang="fa-IR" sz="1400" b="1" kern="1200" dirty="0">
              <a:solidFill>
                <a:srgbClr val="0000FF"/>
              </a:solidFill>
              <a:cs typeface="B Nazanin" panose="00000400000000000000" pitchFamily="2" charset="-78"/>
            </a:rPr>
            <a:t>ابلاغی در تاریخ 10 / 11/ 1401)</a:t>
          </a:r>
          <a:endParaRPr lang="en-US" sz="1400" b="1" i="0" u="none" strike="noStrike" kern="1200" dirty="0">
            <a:solidFill>
              <a:schemeClr val="tx1"/>
            </a:solidFill>
            <a:effectLst/>
            <a:latin typeface="B Nazanin" panose="00000400000000000000" pitchFamily="2" charset="-78"/>
            <a:ea typeface="+mn-ea"/>
            <a:cs typeface="B Nazanin" panose="00000400000000000000" pitchFamily="2" charset="-78"/>
          </a:endParaRPr>
        </a:p>
      </dgm:t>
    </dgm:pt>
    <dgm:pt modelId="{9C01785B-A0AE-4B82-BE2C-1B4AF00382BC}" type="parTrans" cxnId="{1E416FD5-E3F1-4390-94B2-8E436E2DABF5}">
      <dgm:prSet/>
      <dgm:spPr/>
      <dgm:t>
        <a:bodyPr/>
        <a:lstStyle/>
        <a:p>
          <a:endParaRPr lang="en-US" sz="1600" b="1"/>
        </a:p>
      </dgm:t>
    </dgm:pt>
    <dgm:pt modelId="{CDDE32EF-7C52-4A4A-8E68-EEBC2A751489}" type="sibTrans" cxnId="{1E416FD5-E3F1-4390-94B2-8E436E2DABF5}">
      <dgm:prSet/>
      <dgm:spPr/>
      <dgm:t>
        <a:bodyPr/>
        <a:lstStyle/>
        <a:p>
          <a:endParaRPr lang="en-US" sz="1600" b="1"/>
        </a:p>
      </dgm:t>
    </dgm:pt>
    <dgm:pt modelId="{0AE07923-6737-460B-A1F4-DDCF178D6BD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اجازه انتشار اوراق گواهی سپرده عام با سررسیدهای متنوع و دوره انتشار مشخص توسط بانکها و موسسات اعتباری متقاضی (واجد شرایط) با اخذ مجوز انتشار از بانک مرکزی با نرخ سود علی ‏الحساب حداکثر 23 درصد سالانه </a:t>
          </a:r>
          <a:r>
            <a:rPr lang="fa-IR" sz="1400" b="1" dirty="0">
              <a:solidFill>
                <a:schemeClr val="tx1"/>
              </a:solidFill>
              <a:cs typeface="B Nazanin" panose="00000400000000000000" pitchFamily="2" charset="-78"/>
            </a:rPr>
            <a:t>(</a:t>
          </a:r>
          <a:r>
            <a:rPr lang="fa-IR" sz="1400" b="1" dirty="0">
              <a:solidFill>
                <a:srgbClr val="0000FF"/>
              </a:solidFill>
              <a:cs typeface="B Nazanin" panose="00000400000000000000" pitchFamily="2" charset="-78"/>
            </a:rPr>
            <a:t>ابلاغی در تاریخ 03 / 10/ 1401 بر اساس مصوبه هیات عامل بانک مرکزی در خصوص شرایط انتشار آن-پایان مهلت انتشار در این مرحله 28/ 10/ 1401)</a:t>
          </a:r>
          <a:endParaRPr lang="en-US" sz="14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775D11D-1F7D-4959-AC0A-1EF355EA8C68}" type="parTrans" cxnId="{71313D1F-F22E-4AF8-9179-BC4BE8B0FC9C}">
      <dgm:prSet/>
      <dgm:spPr/>
      <dgm:t>
        <a:bodyPr/>
        <a:lstStyle/>
        <a:p>
          <a:endParaRPr lang="en-US" sz="1600" b="1"/>
        </a:p>
      </dgm:t>
    </dgm:pt>
    <dgm:pt modelId="{9659667E-C0E1-429C-9F56-0BBAD957D570}" type="sibTrans" cxnId="{71313D1F-F22E-4AF8-9179-BC4BE8B0FC9C}">
      <dgm:prSet/>
      <dgm:spPr/>
      <dgm:t>
        <a:bodyPr/>
        <a:lstStyle/>
        <a:p>
          <a:endParaRPr lang="en-US" sz="1600" b="1"/>
        </a:p>
      </dgm:t>
    </dgm:pt>
    <dgm:pt modelId="{FB934288-70B9-441C-9E69-40EAD6419F1B}">
      <dgm:prSet custT="1"/>
      <dgm:spPr>
        <a:solidFill>
          <a:srgbClr val="FFFF66"/>
        </a:solidFill>
      </dgm:spPr>
      <dgm:t>
        <a:bodyPr/>
        <a:lstStyle/>
        <a:p>
          <a:pPr algn="just" rtl="1"/>
          <a:r>
            <a:rPr lang="fa-IR" sz="1400" b="1" dirty="0">
              <a:solidFill>
                <a:schemeClr val="tx1"/>
              </a:solidFill>
              <a:cs typeface="B Nazanin" panose="00000400000000000000" pitchFamily="2" charset="-78"/>
            </a:rPr>
            <a:t>اجازه تعیین نرخ سقف دالان نرخ سود بازار بین بانکی ریالی تا حداکثر 24 درصد به بانک مرکزی </a:t>
          </a:r>
          <a:r>
            <a:rPr lang="fa-IR" sz="1400" b="1" dirty="0">
              <a:solidFill>
                <a:srgbClr val="0000FF"/>
              </a:solidFill>
              <a:cs typeface="B Nazanin" panose="00000400000000000000" pitchFamily="2" charset="-78"/>
            </a:rPr>
            <a:t>(اجرا از تاریخ 19 / 11/ 1401 بر اساس مصوبه هیات عامل بانک مرکزی مبنی بر افزایش نرخ سقف دالان به 24 درصد و نرخ کف به 17 درصد و افزایش نرخ سیاستی به 23 درصد) </a:t>
          </a:r>
          <a:endParaRPr lang="en-US" sz="1400" b="1" dirty="0">
            <a:solidFill>
              <a:srgbClr val="0000FF"/>
            </a:solidFill>
            <a:cs typeface="Nazanin" pitchFamily="2" charset="-78"/>
          </a:endParaRPr>
        </a:p>
      </dgm:t>
    </dgm:pt>
    <dgm:pt modelId="{8F5EE213-759A-4925-9059-DBCC8EF58056}" type="parTrans" cxnId="{4F314D49-D93E-4A89-A48D-6177EF030F38}">
      <dgm:prSet/>
      <dgm:spPr/>
      <dgm:t>
        <a:bodyPr/>
        <a:lstStyle/>
        <a:p>
          <a:endParaRPr lang="en-US" sz="1600" b="1"/>
        </a:p>
      </dgm:t>
    </dgm:pt>
    <dgm:pt modelId="{394A5F39-CCF9-408A-BD48-9307781CB2B5}" type="sibTrans" cxnId="{4F314D49-D93E-4A89-A48D-6177EF030F38}">
      <dgm:prSet/>
      <dgm:spPr/>
      <dgm:t>
        <a:bodyPr/>
        <a:lstStyle/>
        <a:p>
          <a:endParaRPr lang="en-US" sz="1600" b="1"/>
        </a:p>
      </dgm:t>
    </dgm:pt>
    <dgm:pt modelId="{FD3A7A6A-C0A5-48ED-88EA-2C3516C2B231}" type="pres">
      <dgm:prSet presAssocID="{CDB00B4A-7526-4FCE-920E-91BA963FF1BC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2A469-5A16-4827-BA24-EBF7A5696A4A}" type="pres">
      <dgm:prSet presAssocID="{E63D096D-DDB7-432B-BB9B-E28AA1E58C16}" presName="parentLin" presStyleCnt="0"/>
      <dgm:spPr/>
    </dgm:pt>
    <dgm:pt modelId="{31B62BD2-F340-4CBB-B79F-9DE5ADEB1795}" type="pres">
      <dgm:prSet presAssocID="{E63D096D-DDB7-432B-BB9B-E28AA1E58C1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DFD5384-FC57-4262-BF9A-9A2DE0C2B456}" type="pres">
      <dgm:prSet presAssocID="{E63D096D-DDB7-432B-BB9B-E28AA1E58C16}" presName="parentText" presStyleLbl="node1" presStyleIdx="0" presStyleCnt="3" custScaleX="110638" custScaleY="93866" custLinFactX="-13997" custLinFactNeighborX="-100000" custLinFactNeighborY="2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3ABB8-5C9D-4EB9-B7FA-C899D0AD1A34}" type="pres">
      <dgm:prSet presAssocID="{E63D096D-DDB7-432B-BB9B-E28AA1E58C16}" presName="negativeSpace" presStyleCnt="0"/>
      <dgm:spPr/>
    </dgm:pt>
    <dgm:pt modelId="{5125C2AC-AB84-49CF-96D5-FF59A5341227}" type="pres">
      <dgm:prSet presAssocID="{E63D096D-DDB7-432B-BB9B-E28AA1E58C16}" presName="childText" presStyleLbl="conFgAcc1" presStyleIdx="0" presStyleCnt="3">
        <dgm:presLayoutVars>
          <dgm:bulletEnabled val="1"/>
        </dgm:presLayoutVars>
      </dgm:prSet>
      <dgm:spPr/>
    </dgm:pt>
    <dgm:pt modelId="{D6FD0173-36E0-4467-BABB-BC1A7D8AC3A6}" type="pres">
      <dgm:prSet presAssocID="{CDDE32EF-7C52-4A4A-8E68-EEBC2A751489}" presName="spaceBetweenRectangles" presStyleCnt="0"/>
      <dgm:spPr/>
    </dgm:pt>
    <dgm:pt modelId="{E52A0710-7FB9-4EA0-80A4-A9A71636190E}" type="pres">
      <dgm:prSet presAssocID="{0AE07923-6737-460B-A1F4-DDCF178D6BD6}" presName="parentLin" presStyleCnt="0"/>
      <dgm:spPr/>
    </dgm:pt>
    <dgm:pt modelId="{4FAEF977-9F7C-4610-970A-90F8DD246D83}" type="pres">
      <dgm:prSet presAssocID="{0AE07923-6737-460B-A1F4-DDCF178D6B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E22B88D-93D8-4557-A356-A41CB2055BBC}" type="pres">
      <dgm:prSet presAssocID="{0AE07923-6737-460B-A1F4-DDCF178D6BD6}" presName="parentText" presStyleLbl="node1" presStyleIdx="1" presStyleCnt="3" custScaleX="110638" custScaleY="126983" custLinFactX="-14337" custLinFactNeighborX="-100000" custLinFactNeighborY="5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7BB7C-2616-47B2-A455-4341FE512B6D}" type="pres">
      <dgm:prSet presAssocID="{0AE07923-6737-460B-A1F4-DDCF178D6BD6}" presName="negativeSpace" presStyleCnt="0"/>
      <dgm:spPr/>
    </dgm:pt>
    <dgm:pt modelId="{6E4CC83B-D532-4171-AAFA-35B4420E1709}" type="pres">
      <dgm:prSet presAssocID="{0AE07923-6737-460B-A1F4-DDCF178D6BD6}" presName="childText" presStyleLbl="conFgAcc1" presStyleIdx="1" presStyleCnt="3">
        <dgm:presLayoutVars>
          <dgm:bulletEnabled val="1"/>
        </dgm:presLayoutVars>
      </dgm:prSet>
      <dgm:spPr/>
    </dgm:pt>
    <dgm:pt modelId="{07B9CEAD-E69D-4B68-A5CA-E822394D4A25}" type="pres">
      <dgm:prSet presAssocID="{9659667E-C0E1-429C-9F56-0BBAD957D570}" presName="spaceBetweenRectangles" presStyleCnt="0"/>
      <dgm:spPr/>
    </dgm:pt>
    <dgm:pt modelId="{BDFB6024-E9ED-4238-9EE1-BF849916CF4A}" type="pres">
      <dgm:prSet presAssocID="{FB934288-70B9-441C-9E69-40EAD6419F1B}" presName="parentLin" presStyleCnt="0"/>
      <dgm:spPr/>
    </dgm:pt>
    <dgm:pt modelId="{EDDC7561-4E28-4C79-8C05-E6AC79CFF793}" type="pres">
      <dgm:prSet presAssocID="{FB934288-70B9-441C-9E69-40EAD6419F1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B284C3D-DE3F-4C09-A314-597068790F20}" type="pres">
      <dgm:prSet presAssocID="{FB934288-70B9-441C-9E69-40EAD6419F1B}" presName="parentText" presStyleLbl="node1" presStyleIdx="2" presStyleCnt="3" custScaleX="110638" custScaleY="112205" custLinFactX="-13997" custLinFactNeighborX="-100000" custLinFactNeighborY="2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A4D3A-7469-4713-BB9D-39C80AD9E859}" type="pres">
      <dgm:prSet presAssocID="{FB934288-70B9-441C-9E69-40EAD6419F1B}" presName="negativeSpace" presStyleCnt="0"/>
      <dgm:spPr/>
    </dgm:pt>
    <dgm:pt modelId="{F2E6351E-0EBA-4AA5-B187-1580AA421296}" type="pres">
      <dgm:prSet presAssocID="{FB934288-70B9-441C-9E69-40EAD6419F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416FD5-E3F1-4390-94B2-8E436E2DABF5}" srcId="{CDB00B4A-7526-4FCE-920E-91BA963FF1BC}" destId="{E63D096D-DDB7-432B-BB9B-E28AA1E58C16}" srcOrd="0" destOrd="0" parTransId="{9C01785B-A0AE-4B82-BE2C-1B4AF00382BC}" sibTransId="{CDDE32EF-7C52-4A4A-8E68-EEBC2A751489}"/>
    <dgm:cxn modelId="{EAF5A5CB-584F-4054-8933-49F1E1DCE207}" type="presOf" srcId="{FB934288-70B9-441C-9E69-40EAD6419F1B}" destId="{EDDC7561-4E28-4C79-8C05-E6AC79CFF793}" srcOrd="0" destOrd="0" presId="urn:microsoft.com/office/officeart/2005/8/layout/list1"/>
    <dgm:cxn modelId="{6E172E4C-5A34-409A-87A3-F710CA34FE24}" type="presOf" srcId="{FB934288-70B9-441C-9E69-40EAD6419F1B}" destId="{5B284C3D-DE3F-4C09-A314-597068790F20}" srcOrd="1" destOrd="0" presId="urn:microsoft.com/office/officeart/2005/8/layout/list1"/>
    <dgm:cxn modelId="{62298ADE-C98E-4EB3-83FE-F804152E4D1D}" type="presOf" srcId="{0AE07923-6737-460B-A1F4-DDCF178D6BD6}" destId="{8E22B88D-93D8-4557-A356-A41CB2055BBC}" srcOrd="1" destOrd="0" presId="urn:microsoft.com/office/officeart/2005/8/layout/list1"/>
    <dgm:cxn modelId="{71313D1F-F22E-4AF8-9179-BC4BE8B0FC9C}" srcId="{CDB00B4A-7526-4FCE-920E-91BA963FF1BC}" destId="{0AE07923-6737-460B-A1F4-DDCF178D6BD6}" srcOrd="1" destOrd="0" parTransId="{D775D11D-1F7D-4959-AC0A-1EF355EA8C68}" sibTransId="{9659667E-C0E1-429C-9F56-0BBAD957D570}"/>
    <dgm:cxn modelId="{0C94A065-E052-4235-9A19-8E243F248FB8}" type="presOf" srcId="{CDB00B4A-7526-4FCE-920E-91BA963FF1BC}" destId="{FD3A7A6A-C0A5-48ED-88EA-2C3516C2B231}" srcOrd="0" destOrd="0" presId="urn:microsoft.com/office/officeart/2005/8/layout/list1"/>
    <dgm:cxn modelId="{08B08272-E29C-4471-8075-C579992E712D}" type="presOf" srcId="{E63D096D-DDB7-432B-BB9B-E28AA1E58C16}" destId="{31B62BD2-F340-4CBB-B79F-9DE5ADEB1795}" srcOrd="0" destOrd="0" presId="urn:microsoft.com/office/officeart/2005/8/layout/list1"/>
    <dgm:cxn modelId="{0608CCBD-AB9B-4755-BC01-C145C3718F80}" type="presOf" srcId="{0AE07923-6737-460B-A1F4-DDCF178D6BD6}" destId="{4FAEF977-9F7C-4610-970A-90F8DD246D83}" srcOrd="0" destOrd="0" presId="urn:microsoft.com/office/officeart/2005/8/layout/list1"/>
    <dgm:cxn modelId="{9108BBF7-EF91-45FC-A9D7-187DBB3F07AA}" type="presOf" srcId="{E63D096D-DDB7-432B-BB9B-E28AA1E58C16}" destId="{8DFD5384-FC57-4262-BF9A-9A2DE0C2B456}" srcOrd="1" destOrd="0" presId="urn:microsoft.com/office/officeart/2005/8/layout/list1"/>
    <dgm:cxn modelId="{4F314D49-D93E-4A89-A48D-6177EF030F38}" srcId="{CDB00B4A-7526-4FCE-920E-91BA963FF1BC}" destId="{FB934288-70B9-441C-9E69-40EAD6419F1B}" srcOrd="2" destOrd="0" parTransId="{8F5EE213-759A-4925-9059-DBCC8EF58056}" sibTransId="{394A5F39-CCF9-408A-BD48-9307781CB2B5}"/>
    <dgm:cxn modelId="{EE7CE7B4-8D03-42FA-99CB-79DD01726B32}" type="presParOf" srcId="{FD3A7A6A-C0A5-48ED-88EA-2C3516C2B231}" destId="{1712A469-5A16-4827-BA24-EBF7A5696A4A}" srcOrd="0" destOrd="0" presId="urn:microsoft.com/office/officeart/2005/8/layout/list1"/>
    <dgm:cxn modelId="{0112CBD0-7710-496F-9309-D21E766EFAB6}" type="presParOf" srcId="{1712A469-5A16-4827-BA24-EBF7A5696A4A}" destId="{31B62BD2-F340-4CBB-B79F-9DE5ADEB1795}" srcOrd="0" destOrd="0" presId="urn:microsoft.com/office/officeart/2005/8/layout/list1"/>
    <dgm:cxn modelId="{62931558-F6A9-4E09-90B2-BE6F3EB8893F}" type="presParOf" srcId="{1712A469-5A16-4827-BA24-EBF7A5696A4A}" destId="{8DFD5384-FC57-4262-BF9A-9A2DE0C2B456}" srcOrd="1" destOrd="0" presId="urn:microsoft.com/office/officeart/2005/8/layout/list1"/>
    <dgm:cxn modelId="{6E31C943-5186-4206-B431-24541DC86E95}" type="presParOf" srcId="{FD3A7A6A-C0A5-48ED-88EA-2C3516C2B231}" destId="{BB73ABB8-5C9D-4EB9-B7FA-C899D0AD1A34}" srcOrd="1" destOrd="0" presId="urn:microsoft.com/office/officeart/2005/8/layout/list1"/>
    <dgm:cxn modelId="{88184D7B-4813-46EE-88BE-A2CBA603849B}" type="presParOf" srcId="{FD3A7A6A-C0A5-48ED-88EA-2C3516C2B231}" destId="{5125C2AC-AB84-49CF-96D5-FF59A5341227}" srcOrd="2" destOrd="0" presId="urn:microsoft.com/office/officeart/2005/8/layout/list1"/>
    <dgm:cxn modelId="{305701DB-A50B-4300-AD94-B6B84B5942BB}" type="presParOf" srcId="{FD3A7A6A-C0A5-48ED-88EA-2C3516C2B231}" destId="{D6FD0173-36E0-4467-BABB-BC1A7D8AC3A6}" srcOrd="3" destOrd="0" presId="urn:microsoft.com/office/officeart/2005/8/layout/list1"/>
    <dgm:cxn modelId="{3B6F4314-35B1-4437-ACDE-DF48129B9633}" type="presParOf" srcId="{FD3A7A6A-C0A5-48ED-88EA-2C3516C2B231}" destId="{E52A0710-7FB9-4EA0-80A4-A9A71636190E}" srcOrd="4" destOrd="0" presId="urn:microsoft.com/office/officeart/2005/8/layout/list1"/>
    <dgm:cxn modelId="{06A0B863-A484-4065-B611-578CD72877F3}" type="presParOf" srcId="{E52A0710-7FB9-4EA0-80A4-A9A71636190E}" destId="{4FAEF977-9F7C-4610-970A-90F8DD246D83}" srcOrd="0" destOrd="0" presId="urn:microsoft.com/office/officeart/2005/8/layout/list1"/>
    <dgm:cxn modelId="{F332F318-60DB-418A-8783-ABCE681CF259}" type="presParOf" srcId="{E52A0710-7FB9-4EA0-80A4-A9A71636190E}" destId="{8E22B88D-93D8-4557-A356-A41CB2055BBC}" srcOrd="1" destOrd="0" presId="urn:microsoft.com/office/officeart/2005/8/layout/list1"/>
    <dgm:cxn modelId="{2095B43F-F367-4361-8533-77C47D73E924}" type="presParOf" srcId="{FD3A7A6A-C0A5-48ED-88EA-2C3516C2B231}" destId="{FF07BB7C-2616-47B2-A455-4341FE512B6D}" srcOrd="5" destOrd="0" presId="urn:microsoft.com/office/officeart/2005/8/layout/list1"/>
    <dgm:cxn modelId="{E55FCC08-3353-4D77-95E5-F5760DF8015F}" type="presParOf" srcId="{FD3A7A6A-C0A5-48ED-88EA-2C3516C2B231}" destId="{6E4CC83B-D532-4171-AAFA-35B4420E1709}" srcOrd="6" destOrd="0" presId="urn:microsoft.com/office/officeart/2005/8/layout/list1"/>
    <dgm:cxn modelId="{FAD68B6E-0E1B-4586-A733-883269AACE49}" type="presParOf" srcId="{FD3A7A6A-C0A5-48ED-88EA-2C3516C2B231}" destId="{07B9CEAD-E69D-4B68-A5CA-E822394D4A25}" srcOrd="7" destOrd="0" presId="urn:microsoft.com/office/officeart/2005/8/layout/list1"/>
    <dgm:cxn modelId="{F55B757B-848C-482B-A521-E19DD4B2C9DA}" type="presParOf" srcId="{FD3A7A6A-C0A5-48ED-88EA-2C3516C2B231}" destId="{BDFB6024-E9ED-4238-9EE1-BF849916CF4A}" srcOrd="8" destOrd="0" presId="urn:microsoft.com/office/officeart/2005/8/layout/list1"/>
    <dgm:cxn modelId="{C7F494D9-C7C1-452E-919F-BF0F92849A10}" type="presParOf" srcId="{BDFB6024-E9ED-4238-9EE1-BF849916CF4A}" destId="{EDDC7561-4E28-4C79-8C05-E6AC79CFF793}" srcOrd="0" destOrd="0" presId="urn:microsoft.com/office/officeart/2005/8/layout/list1"/>
    <dgm:cxn modelId="{75DCA70A-A5C5-41FF-9FCA-AB0A4FB14824}" type="presParOf" srcId="{BDFB6024-E9ED-4238-9EE1-BF849916CF4A}" destId="{5B284C3D-DE3F-4C09-A314-597068790F20}" srcOrd="1" destOrd="0" presId="urn:microsoft.com/office/officeart/2005/8/layout/list1"/>
    <dgm:cxn modelId="{6185BB89-B3CE-4B19-99DE-97CCA90AA770}" type="presParOf" srcId="{FD3A7A6A-C0A5-48ED-88EA-2C3516C2B231}" destId="{DAFA4D3A-7469-4713-BB9D-39C80AD9E859}" srcOrd="9" destOrd="0" presId="urn:microsoft.com/office/officeart/2005/8/layout/list1"/>
    <dgm:cxn modelId="{5A560EE1-FD10-4A20-ACDC-5C50751062A9}" type="presParOf" srcId="{FD3A7A6A-C0A5-48ED-88EA-2C3516C2B231}" destId="{F2E6351E-0EBA-4AA5-B187-1580AA4212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095745-2544-4263-A870-75611D966B2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22B68-820E-40AC-8410-FF44041D903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baseline="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پیگیری برنامه پولی سال 1402، مدیریت رشد نقدینگی از طریق کنترل رشد ترازنامه بانکها و خلق پول بانکی</a:t>
          </a:r>
          <a:endParaRPr lang="en-US" sz="18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36761D8-E580-4EDB-BF4C-DEE3406D7467}" type="parTrans" cxnId="{8BA51178-36BD-4B0D-BFCE-D0A52327AB22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2FED82C-DA58-4C66-B08E-FC3A2EA05360}" type="sibTrans" cxnId="{8BA51178-36BD-4B0D-BFCE-D0A52327AB22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56EDB11-80AD-4684-8E8A-F02D37E3334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baseline="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استفاده موثر از ابزارهای سیاست پولی با هدف رشد تولید و هدایت نقدینگی به سوی فعالیت های مولد </a:t>
          </a:r>
          <a:endParaRPr lang="en-US" sz="18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6E8F708-FAAF-40D2-B3E9-C2B7E9B6B4AC}" type="parTrans" cxnId="{7B410989-3EDD-4C57-9BDB-5510294DDE5F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03AC0EB-F521-4E2E-9958-E457EA37E148}" type="sibTrans" cxnId="{7B410989-3EDD-4C57-9BDB-5510294DDE5F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431BD5F-5325-458C-8AC9-97039D3C7F3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قرار دادن بانک‌ها و موسسات اعتباری غیربانکی ناسالم و غیر قابل بازسازی در فرآیند حل و فصل</a:t>
          </a:r>
          <a:endParaRPr lang="en-US" sz="18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6536A48-714C-41BC-A12B-1F907416F82C}" type="parTrans" cxnId="{8FA39404-3B98-470A-8B42-9D8CB136A8E0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0F95969-BCB4-4A8A-95BE-B23601054EB2}" type="sibTrans" cxnId="{8FA39404-3B98-470A-8B42-9D8CB136A8E0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EE6B2AD-6364-4694-ACBE-3C47D2B41A8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کنترل </a:t>
          </a:r>
          <a:r>
            <a:rPr lang="fa-IR" sz="1800" b="1" baseline="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اضافه برداشت بانکها، جلوگیری و پایش رشد نقدینگی به تفکیک بانکها و برقراری تعادل تجهیز و تخصیص منابع بانکی</a:t>
          </a:r>
          <a:endParaRPr lang="en-US" sz="18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DF483B9-1739-44A4-9E68-AFDEE19E36E6}" type="parTrans" cxnId="{0FC31DDA-5CDF-4FA6-8723-5BB3C19E4F04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6BC37F0-FFA4-4A5A-A720-39AEF9C43928}" type="sibTrans" cxnId="{0FC31DDA-5CDF-4FA6-8723-5BB3C19E4F04}">
      <dgm:prSet/>
      <dgm:spPr/>
      <dgm:t>
        <a:bodyPr/>
        <a:lstStyle/>
        <a:p>
          <a:pPr rtl="1"/>
          <a:endParaRPr lang="en-US" sz="6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B333879-5317-4857-9E70-19A86FFD53DC}" type="pres">
      <dgm:prSet presAssocID="{F9095745-2544-4263-A870-75611D966B21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B3A80-AA59-410C-9B0B-726AF397BCC7}" type="pres">
      <dgm:prSet presAssocID="{A6A22B68-820E-40AC-8410-FF44041D9037}" presName="parentLin" presStyleCnt="0"/>
      <dgm:spPr/>
    </dgm:pt>
    <dgm:pt modelId="{6C6EED9B-90B9-41A1-8A28-068499ED7B8D}" type="pres">
      <dgm:prSet presAssocID="{A6A22B68-820E-40AC-8410-FF44041D903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59BEA07-E4C0-402A-B27A-6336C0D6DCF9}" type="pres">
      <dgm:prSet presAssocID="{A6A22B68-820E-40AC-8410-FF44041D9037}" presName="parentText" presStyleLbl="node1" presStyleIdx="0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BFECD-52A9-4F33-8661-04162B023465}" type="pres">
      <dgm:prSet presAssocID="{A6A22B68-820E-40AC-8410-FF44041D9037}" presName="negativeSpace" presStyleCnt="0"/>
      <dgm:spPr/>
    </dgm:pt>
    <dgm:pt modelId="{C9B953D6-C178-4ED6-A5E9-F813B3C8EC5A}" type="pres">
      <dgm:prSet presAssocID="{A6A22B68-820E-40AC-8410-FF44041D9037}" presName="childText" presStyleLbl="conFgAcc1" presStyleIdx="0" presStyleCnt="4">
        <dgm:presLayoutVars>
          <dgm:bulletEnabled val="1"/>
        </dgm:presLayoutVars>
      </dgm:prSet>
      <dgm:spPr/>
    </dgm:pt>
    <dgm:pt modelId="{7C4506A7-3DD5-475C-8363-F4435E58C40F}" type="pres">
      <dgm:prSet presAssocID="{52FED82C-DA58-4C66-B08E-FC3A2EA05360}" presName="spaceBetweenRectangles" presStyleCnt="0"/>
      <dgm:spPr/>
    </dgm:pt>
    <dgm:pt modelId="{9304AE07-6891-42DB-9AE1-9F50D8E2C42A}" type="pres">
      <dgm:prSet presAssocID="{656EDB11-80AD-4684-8E8A-F02D37E3334C}" presName="parentLin" presStyleCnt="0"/>
      <dgm:spPr/>
    </dgm:pt>
    <dgm:pt modelId="{D15DEC57-36E7-455D-B402-85A7B7D3884D}" type="pres">
      <dgm:prSet presAssocID="{656EDB11-80AD-4684-8E8A-F02D37E3334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D115C01-C754-4181-B075-CADC86EE05D2}" type="pres">
      <dgm:prSet presAssocID="{656EDB11-80AD-4684-8E8A-F02D37E3334C}" presName="parentText" presStyleLbl="node1" presStyleIdx="1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93B9E-02C1-4480-96FA-BE8658A62CA8}" type="pres">
      <dgm:prSet presAssocID="{656EDB11-80AD-4684-8E8A-F02D37E3334C}" presName="negativeSpace" presStyleCnt="0"/>
      <dgm:spPr/>
    </dgm:pt>
    <dgm:pt modelId="{C070A52A-0DC8-492C-8964-F0AFEEB84A2B}" type="pres">
      <dgm:prSet presAssocID="{656EDB11-80AD-4684-8E8A-F02D37E3334C}" presName="childText" presStyleLbl="conFgAcc1" presStyleIdx="1" presStyleCnt="4">
        <dgm:presLayoutVars>
          <dgm:bulletEnabled val="1"/>
        </dgm:presLayoutVars>
      </dgm:prSet>
      <dgm:spPr/>
    </dgm:pt>
    <dgm:pt modelId="{0D841BF0-164B-4AB9-9C19-4E514A389736}" type="pres">
      <dgm:prSet presAssocID="{803AC0EB-F521-4E2E-9958-E457EA37E148}" presName="spaceBetweenRectangles" presStyleCnt="0"/>
      <dgm:spPr/>
    </dgm:pt>
    <dgm:pt modelId="{10BC432C-3D3D-4B69-BA36-9C77EA38C098}" type="pres">
      <dgm:prSet presAssocID="{8431BD5F-5325-458C-8AC9-97039D3C7F38}" presName="parentLin" presStyleCnt="0"/>
      <dgm:spPr/>
    </dgm:pt>
    <dgm:pt modelId="{D0A15361-A028-4A4F-927E-823357887E1E}" type="pres">
      <dgm:prSet presAssocID="{8431BD5F-5325-458C-8AC9-97039D3C7F3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387F66A-9239-4BD0-814E-7BA2041E94FD}" type="pres">
      <dgm:prSet presAssocID="{8431BD5F-5325-458C-8AC9-97039D3C7F38}" presName="parentText" presStyleLbl="node1" presStyleIdx="2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A454-37F1-444F-9228-14A28B4CD692}" type="pres">
      <dgm:prSet presAssocID="{8431BD5F-5325-458C-8AC9-97039D3C7F38}" presName="negativeSpace" presStyleCnt="0"/>
      <dgm:spPr/>
    </dgm:pt>
    <dgm:pt modelId="{998F41EE-3E2B-4C04-A3E5-994C0DB7F255}" type="pres">
      <dgm:prSet presAssocID="{8431BD5F-5325-458C-8AC9-97039D3C7F38}" presName="childText" presStyleLbl="conFgAcc1" presStyleIdx="2" presStyleCnt="4">
        <dgm:presLayoutVars>
          <dgm:bulletEnabled val="1"/>
        </dgm:presLayoutVars>
      </dgm:prSet>
      <dgm:spPr/>
    </dgm:pt>
    <dgm:pt modelId="{8AD93456-3567-4ACB-9920-D0E624EC2B0B}" type="pres">
      <dgm:prSet presAssocID="{90F95969-BCB4-4A8A-95BE-B23601054EB2}" presName="spaceBetweenRectangles" presStyleCnt="0"/>
      <dgm:spPr/>
    </dgm:pt>
    <dgm:pt modelId="{5EC98647-76EA-4E73-8A63-6E658C99F476}" type="pres">
      <dgm:prSet presAssocID="{BEE6B2AD-6364-4694-ACBE-3C47D2B41A8E}" presName="parentLin" presStyleCnt="0"/>
      <dgm:spPr/>
    </dgm:pt>
    <dgm:pt modelId="{A8ADA117-D0A8-4A71-AEA4-2F473A7BEEEC}" type="pres">
      <dgm:prSet presAssocID="{BEE6B2AD-6364-4694-ACBE-3C47D2B41A8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7E6DBC0-5AF4-4CCA-8EDA-F02D01302B2B}" type="pres">
      <dgm:prSet presAssocID="{BEE6B2AD-6364-4694-ACBE-3C47D2B41A8E}" presName="parentText" presStyleLbl="node1" presStyleIdx="3" presStyleCnt="4" custScaleX="123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32EC3-CDAB-4706-9E78-ED83E883FC54}" type="pres">
      <dgm:prSet presAssocID="{BEE6B2AD-6364-4694-ACBE-3C47D2B41A8E}" presName="negativeSpace" presStyleCnt="0"/>
      <dgm:spPr/>
    </dgm:pt>
    <dgm:pt modelId="{DB978BAF-38E6-45DF-BD00-BE4082F265E1}" type="pres">
      <dgm:prSet presAssocID="{BEE6B2AD-6364-4694-ACBE-3C47D2B41A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C31DDA-5CDF-4FA6-8723-5BB3C19E4F04}" srcId="{F9095745-2544-4263-A870-75611D966B21}" destId="{BEE6B2AD-6364-4694-ACBE-3C47D2B41A8E}" srcOrd="3" destOrd="0" parTransId="{1DF483B9-1739-44A4-9E68-AFDEE19E36E6}" sibTransId="{16BC37F0-FFA4-4A5A-A720-39AEF9C43928}"/>
    <dgm:cxn modelId="{FF3B5DBC-31D4-438B-BCFF-52C76C96822F}" type="presOf" srcId="{F9095745-2544-4263-A870-75611D966B21}" destId="{9B333879-5317-4857-9E70-19A86FFD53DC}" srcOrd="0" destOrd="0" presId="urn:microsoft.com/office/officeart/2005/8/layout/list1"/>
    <dgm:cxn modelId="{2402210A-5C4E-4BE0-968B-C4169DECD6F9}" type="presOf" srcId="{BEE6B2AD-6364-4694-ACBE-3C47D2B41A8E}" destId="{A8ADA117-D0A8-4A71-AEA4-2F473A7BEEEC}" srcOrd="0" destOrd="0" presId="urn:microsoft.com/office/officeart/2005/8/layout/list1"/>
    <dgm:cxn modelId="{C2C249F5-6A13-42C0-AD11-77DF2B606958}" type="presOf" srcId="{A6A22B68-820E-40AC-8410-FF44041D9037}" destId="{6C6EED9B-90B9-41A1-8A28-068499ED7B8D}" srcOrd="0" destOrd="0" presId="urn:microsoft.com/office/officeart/2005/8/layout/list1"/>
    <dgm:cxn modelId="{8D63C7EF-5632-44EC-B631-D85E8558A070}" type="presOf" srcId="{8431BD5F-5325-458C-8AC9-97039D3C7F38}" destId="{1387F66A-9239-4BD0-814E-7BA2041E94FD}" srcOrd="1" destOrd="0" presId="urn:microsoft.com/office/officeart/2005/8/layout/list1"/>
    <dgm:cxn modelId="{B2F8163E-2B7E-41C0-870D-BE89FE3CEAAE}" type="presOf" srcId="{BEE6B2AD-6364-4694-ACBE-3C47D2B41A8E}" destId="{B7E6DBC0-5AF4-4CCA-8EDA-F02D01302B2B}" srcOrd="1" destOrd="0" presId="urn:microsoft.com/office/officeart/2005/8/layout/list1"/>
    <dgm:cxn modelId="{58FB9D1F-337A-4084-A0DE-90E981F7E702}" type="presOf" srcId="{8431BD5F-5325-458C-8AC9-97039D3C7F38}" destId="{D0A15361-A028-4A4F-927E-823357887E1E}" srcOrd="0" destOrd="0" presId="urn:microsoft.com/office/officeart/2005/8/layout/list1"/>
    <dgm:cxn modelId="{0E0F45D2-5FAC-421D-A633-6D8BC5890BB3}" type="presOf" srcId="{656EDB11-80AD-4684-8E8A-F02D37E3334C}" destId="{AD115C01-C754-4181-B075-CADC86EE05D2}" srcOrd="1" destOrd="0" presId="urn:microsoft.com/office/officeart/2005/8/layout/list1"/>
    <dgm:cxn modelId="{8BA51178-36BD-4B0D-BFCE-D0A52327AB22}" srcId="{F9095745-2544-4263-A870-75611D966B21}" destId="{A6A22B68-820E-40AC-8410-FF44041D9037}" srcOrd="0" destOrd="0" parTransId="{E36761D8-E580-4EDB-BF4C-DEE3406D7467}" sibTransId="{52FED82C-DA58-4C66-B08E-FC3A2EA05360}"/>
    <dgm:cxn modelId="{36E388A9-1C8E-4102-A68E-A0A6F77FC6A6}" type="presOf" srcId="{656EDB11-80AD-4684-8E8A-F02D37E3334C}" destId="{D15DEC57-36E7-455D-B402-85A7B7D3884D}" srcOrd="0" destOrd="0" presId="urn:microsoft.com/office/officeart/2005/8/layout/list1"/>
    <dgm:cxn modelId="{8FA39404-3B98-470A-8B42-9D8CB136A8E0}" srcId="{F9095745-2544-4263-A870-75611D966B21}" destId="{8431BD5F-5325-458C-8AC9-97039D3C7F38}" srcOrd="2" destOrd="0" parTransId="{76536A48-714C-41BC-A12B-1F907416F82C}" sibTransId="{90F95969-BCB4-4A8A-95BE-B23601054EB2}"/>
    <dgm:cxn modelId="{A3270E8B-82A2-4B15-97D4-52B493D7C594}" type="presOf" srcId="{A6A22B68-820E-40AC-8410-FF44041D9037}" destId="{A59BEA07-E4C0-402A-B27A-6336C0D6DCF9}" srcOrd="1" destOrd="0" presId="urn:microsoft.com/office/officeart/2005/8/layout/list1"/>
    <dgm:cxn modelId="{7B410989-3EDD-4C57-9BDB-5510294DDE5F}" srcId="{F9095745-2544-4263-A870-75611D966B21}" destId="{656EDB11-80AD-4684-8E8A-F02D37E3334C}" srcOrd="1" destOrd="0" parTransId="{B6E8F708-FAAF-40D2-B3E9-C2B7E9B6B4AC}" sibTransId="{803AC0EB-F521-4E2E-9958-E457EA37E148}"/>
    <dgm:cxn modelId="{2DDC6DFE-5F59-44B8-97EB-945752C32429}" type="presParOf" srcId="{9B333879-5317-4857-9E70-19A86FFD53DC}" destId="{608B3A80-AA59-410C-9B0B-726AF397BCC7}" srcOrd="0" destOrd="0" presId="urn:microsoft.com/office/officeart/2005/8/layout/list1"/>
    <dgm:cxn modelId="{B697C30C-9C46-4CA2-BCEB-0F9B4970DC33}" type="presParOf" srcId="{608B3A80-AA59-410C-9B0B-726AF397BCC7}" destId="{6C6EED9B-90B9-41A1-8A28-068499ED7B8D}" srcOrd="0" destOrd="0" presId="urn:microsoft.com/office/officeart/2005/8/layout/list1"/>
    <dgm:cxn modelId="{CE961E48-43C1-4E22-A56F-00A37C12B3C2}" type="presParOf" srcId="{608B3A80-AA59-410C-9B0B-726AF397BCC7}" destId="{A59BEA07-E4C0-402A-B27A-6336C0D6DCF9}" srcOrd="1" destOrd="0" presId="urn:microsoft.com/office/officeart/2005/8/layout/list1"/>
    <dgm:cxn modelId="{61A470B0-020A-4950-B44B-2664607F1618}" type="presParOf" srcId="{9B333879-5317-4857-9E70-19A86FFD53DC}" destId="{28BBFECD-52A9-4F33-8661-04162B023465}" srcOrd="1" destOrd="0" presId="urn:microsoft.com/office/officeart/2005/8/layout/list1"/>
    <dgm:cxn modelId="{4176AAA6-3427-444C-8CA0-6AED9E5123E3}" type="presParOf" srcId="{9B333879-5317-4857-9E70-19A86FFD53DC}" destId="{C9B953D6-C178-4ED6-A5E9-F813B3C8EC5A}" srcOrd="2" destOrd="0" presId="urn:microsoft.com/office/officeart/2005/8/layout/list1"/>
    <dgm:cxn modelId="{5984A08D-8D97-4B94-B171-7BA3A044F226}" type="presParOf" srcId="{9B333879-5317-4857-9E70-19A86FFD53DC}" destId="{7C4506A7-3DD5-475C-8363-F4435E58C40F}" srcOrd="3" destOrd="0" presId="urn:microsoft.com/office/officeart/2005/8/layout/list1"/>
    <dgm:cxn modelId="{E6724C8F-E9EB-4564-9F1E-55F7519B22B3}" type="presParOf" srcId="{9B333879-5317-4857-9E70-19A86FFD53DC}" destId="{9304AE07-6891-42DB-9AE1-9F50D8E2C42A}" srcOrd="4" destOrd="0" presId="urn:microsoft.com/office/officeart/2005/8/layout/list1"/>
    <dgm:cxn modelId="{CCB625B9-0285-47A3-A050-88ABB95801CA}" type="presParOf" srcId="{9304AE07-6891-42DB-9AE1-9F50D8E2C42A}" destId="{D15DEC57-36E7-455D-B402-85A7B7D3884D}" srcOrd="0" destOrd="0" presId="urn:microsoft.com/office/officeart/2005/8/layout/list1"/>
    <dgm:cxn modelId="{E9EB3FC4-BCD8-4592-BAB6-548B072B75EE}" type="presParOf" srcId="{9304AE07-6891-42DB-9AE1-9F50D8E2C42A}" destId="{AD115C01-C754-4181-B075-CADC86EE05D2}" srcOrd="1" destOrd="0" presId="urn:microsoft.com/office/officeart/2005/8/layout/list1"/>
    <dgm:cxn modelId="{6CD6F814-40AB-4D5F-B9AC-020826D1F41A}" type="presParOf" srcId="{9B333879-5317-4857-9E70-19A86FFD53DC}" destId="{9A993B9E-02C1-4480-96FA-BE8658A62CA8}" srcOrd="5" destOrd="0" presId="urn:microsoft.com/office/officeart/2005/8/layout/list1"/>
    <dgm:cxn modelId="{0573D188-6E2F-4162-92CF-3EC68D22D68E}" type="presParOf" srcId="{9B333879-5317-4857-9E70-19A86FFD53DC}" destId="{C070A52A-0DC8-492C-8964-F0AFEEB84A2B}" srcOrd="6" destOrd="0" presId="urn:microsoft.com/office/officeart/2005/8/layout/list1"/>
    <dgm:cxn modelId="{35E86F23-17BA-4DFE-8C59-79FBC663399C}" type="presParOf" srcId="{9B333879-5317-4857-9E70-19A86FFD53DC}" destId="{0D841BF0-164B-4AB9-9C19-4E514A389736}" srcOrd="7" destOrd="0" presId="urn:microsoft.com/office/officeart/2005/8/layout/list1"/>
    <dgm:cxn modelId="{305BAC58-3193-4125-9701-3AD90228E172}" type="presParOf" srcId="{9B333879-5317-4857-9E70-19A86FFD53DC}" destId="{10BC432C-3D3D-4B69-BA36-9C77EA38C098}" srcOrd="8" destOrd="0" presId="urn:microsoft.com/office/officeart/2005/8/layout/list1"/>
    <dgm:cxn modelId="{4215EC74-D66D-465F-939F-A71517A972D0}" type="presParOf" srcId="{10BC432C-3D3D-4B69-BA36-9C77EA38C098}" destId="{D0A15361-A028-4A4F-927E-823357887E1E}" srcOrd="0" destOrd="0" presId="urn:microsoft.com/office/officeart/2005/8/layout/list1"/>
    <dgm:cxn modelId="{7D855C5E-4CC1-4B46-9C44-122E80918C35}" type="presParOf" srcId="{10BC432C-3D3D-4B69-BA36-9C77EA38C098}" destId="{1387F66A-9239-4BD0-814E-7BA2041E94FD}" srcOrd="1" destOrd="0" presId="urn:microsoft.com/office/officeart/2005/8/layout/list1"/>
    <dgm:cxn modelId="{0DD682F5-D554-4896-8DB6-4CB0EA3375F7}" type="presParOf" srcId="{9B333879-5317-4857-9E70-19A86FFD53DC}" destId="{014DA454-37F1-444F-9228-14A28B4CD692}" srcOrd="9" destOrd="0" presId="urn:microsoft.com/office/officeart/2005/8/layout/list1"/>
    <dgm:cxn modelId="{14317D60-809C-419B-A30E-54AE16F822DC}" type="presParOf" srcId="{9B333879-5317-4857-9E70-19A86FFD53DC}" destId="{998F41EE-3E2B-4C04-A3E5-994C0DB7F255}" srcOrd="10" destOrd="0" presId="urn:microsoft.com/office/officeart/2005/8/layout/list1"/>
    <dgm:cxn modelId="{2BE73E90-00B5-442E-8B56-47E437F50D70}" type="presParOf" srcId="{9B333879-5317-4857-9E70-19A86FFD53DC}" destId="{8AD93456-3567-4ACB-9920-D0E624EC2B0B}" srcOrd="11" destOrd="0" presId="urn:microsoft.com/office/officeart/2005/8/layout/list1"/>
    <dgm:cxn modelId="{B755C9C6-543A-4FCA-A628-726F5477A919}" type="presParOf" srcId="{9B333879-5317-4857-9E70-19A86FFD53DC}" destId="{5EC98647-76EA-4E73-8A63-6E658C99F476}" srcOrd="12" destOrd="0" presId="urn:microsoft.com/office/officeart/2005/8/layout/list1"/>
    <dgm:cxn modelId="{551FA3B9-9261-4628-9155-9691E044140C}" type="presParOf" srcId="{5EC98647-76EA-4E73-8A63-6E658C99F476}" destId="{A8ADA117-D0A8-4A71-AEA4-2F473A7BEEEC}" srcOrd="0" destOrd="0" presId="urn:microsoft.com/office/officeart/2005/8/layout/list1"/>
    <dgm:cxn modelId="{59BBD589-2843-4BB5-A190-80EBDC0E1AC6}" type="presParOf" srcId="{5EC98647-76EA-4E73-8A63-6E658C99F476}" destId="{B7E6DBC0-5AF4-4CCA-8EDA-F02D01302B2B}" srcOrd="1" destOrd="0" presId="urn:microsoft.com/office/officeart/2005/8/layout/list1"/>
    <dgm:cxn modelId="{45B4DF10-148B-4D33-A408-EFA5CB6C6539}" type="presParOf" srcId="{9B333879-5317-4857-9E70-19A86FFD53DC}" destId="{C7732EC3-CDAB-4706-9E78-ED83E883FC54}" srcOrd="13" destOrd="0" presId="urn:microsoft.com/office/officeart/2005/8/layout/list1"/>
    <dgm:cxn modelId="{902676D8-B009-40A3-A9ED-F2265706F39A}" type="presParOf" srcId="{9B333879-5317-4857-9E70-19A86FFD53DC}" destId="{DB978BAF-38E6-45DF-BD00-BE4082F265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7B2D9-A93B-4805-9010-D30143FBAD7B}">
      <dsp:nvSpPr>
        <dsp:cNvPr id="0" name=""/>
        <dsp:cNvSpPr/>
      </dsp:nvSpPr>
      <dsp:spPr>
        <a:xfrm>
          <a:off x="0" y="1736084"/>
          <a:ext cx="114903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30F20-AA3F-46A3-A6B4-3EA64C8A7D50}">
      <dsp:nvSpPr>
        <dsp:cNvPr id="0" name=""/>
        <dsp:cNvSpPr/>
      </dsp:nvSpPr>
      <dsp:spPr>
        <a:xfrm>
          <a:off x="546463" y="137654"/>
          <a:ext cx="10939973" cy="18345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i="0" kern="1200" dirty="0">
              <a:solidFill>
                <a:schemeClr val="tx1"/>
              </a:solidFill>
              <a:cs typeface="B Nazanin" panose="00000400000000000000" pitchFamily="2" charset="-78"/>
            </a:rPr>
            <a:t>تقاضای ارز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قاچاق وارداتی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فرار سرمایه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تقاضای ارز برای پوشش زیان های(کاهش قدرت خرید) احتمالی ناشی از نااطمینانی های آینده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36020" y="227211"/>
        <a:ext cx="10760859" cy="1655476"/>
      </dsp:txXfrm>
    </dsp:sp>
    <dsp:sp modelId="{39DF9B36-92FB-40CC-8AA6-9FF9C9A916A3}">
      <dsp:nvSpPr>
        <dsp:cNvPr id="0" name=""/>
        <dsp:cNvSpPr/>
      </dsp:nvSpPr>
      <dsp:spPr>
        <a:xfrm>
          <a:off x="0" y="4505808"/>
          <a:ext cx="114903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3340B-E85E-4AC5-BB9D-3181FE22BDA5}">
      <dsp:nvSpPr>
        <dsp:cNvPr id="0" name=""/>
        <dsp:cNvSpPr/>
      </dsp:nvSpPr>
      <dsp:spPr>
        <a:xfrm>
          <a:off x="547024" y="2225684"/>
          <a:ext cx="10940484" cy="251628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schemeClr val="tx1"/>
              </a:solidFill>
              <a:cs typeface="B Nazanin" panose="00000400000000000000" pitchFamily="2" charset="-78"/>
            </a:rPr>
            <a:t>عرضه ارز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 صادرکنندگان کالاهای قاچاق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 صادرکنندگان کالاها و خدمات (عدم ایفای به موقع تعهدات ارزی)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 اعلام و ثبت غیردقیق ارزش صادرات و واردات کالاها در مبادی گمرکی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Nazanin" panose="00000400000000000000" pitchFamily="2" charset="-78"/>
            </a:rPr>
            <a:t>        تامین ارز تقاضای کاذب در بازار رسمی و عدم ایفای تعهدات وارداتی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69859" y="2348519"/>
        <a:ext cx="10694814" cy="2270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E6CF2-07FD-4A60-B64E-A0681389DCD9}">
      <dsp:nvSpPr>
        <dsp:cNvPr id="0" name=""/>
        <dsp:cNvSpPr/>
      </dsp:nvSpPr>
      <dsp:spPr>
        <a:xfrm>
          <a:off x="0" y="270017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3D96D-B23F-4594-99BB-568F0DCC6560}">
      <dsp:nvSpPr>
        <dsp:cNvPr id="0" name=""/>
        <dsp:cNvSpPr/>
      </dsp:nvSpPr>
      <dsp:spPr>
        <a:xfrm>
          <a:off x="547024" y="48617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عدم کنترل و نظارت نهاد تنظیم گر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8640" y="70233"/>
        <a:ext cx="10897252" cy="399568"/>
      </dsp:txXfrm>
    </dsp:sp>
    <dsp:sp modelId="{3CE8C1C2-B923-4C15-B16C-4ADF0F1A3157}">
      <dsp:nvSpPr>
        <dsp:cNvPr id="0" name=""/>
        <dsp:cNvSpPr/>
      </dsp:nvSpPr>
      <dsp:spPr>
        <a:xfrm>
          <a:off x="0" y="950417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E7E57-9CB9-4773-8373-B8A69706EF92}">
      <dsp:nvSpPr>
        <dsp:cNvPr id="0" name=""/>
        <dsp:cNvSpPr/>
      </dsp:nvSpPr>
      <dsp:spPr>
        <a:xfrm>
          <a:off x="547024" y="729017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درجه بالای ریسک فعالیت: فعالان این بازار عمدتا درگیر فعالیتهای غیرقانونی و جرایم سازمان یافته هستند.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8640" y="750633"/>
        <a:ext cx="10897252" cy="399568"/>
      </dsp:txXfrm>
    </dsp:sp>
    <dsp:sp modelId="{02661BD9-9B48-4B67-B5B9-D217BCF9A4F9}">
      <dsp:nvSpPr>
        <dsp:cNvPr id="0" name=""/>
        <dsp:cNvSpPr/>
      </dsp:nvSpPr>
      <dsp:spPr>
        <a:xfrm>
          <a:off x="0" y="1899082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E8C9-F793-4D31-9AE9-5C5B37B2B425}">
      <dsp:nvSpPr>
        <dsp:cNvPr id="0" name=""/>
        <dsp:cNvSpPr/>
      </dsp:nvSpPr>
      <dsp:spPr>
        <a:xfrm>
          <a:off x="547024" y="1409417"/>
          <a:ext cx="10940484" cy="71106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دسترسی محدود به اطلاعات: به مانند بازارهای رسمی به اطلاعات شفاف و وضعیت متغیرهای بنیانی اقتصاد دسترسی وجود نداشته و بازیگران این بازار تصمیمات خود را بر اساس اطلاعات ناقص اتخاذ می کنند.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81735" y="1444128"/>
        <a:ext cx="10871062" cy="641643"/>
      </dsp:txXfrm>
    </dsp:sp>
    <dsp:sp modelId="{61205F38-E673-4760-A0D6-ED29C5D1BC37}">
      <dsp:nvSpPr>
        <dsp:cNvPr id="0" name=""/>
        <dsp:cNvSpPr/>
      </dsp:nvSpPr>
      <dsp:spPr>
        <a:xfrm>
          <a:off x="0" y="2579482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55BA0-3E96-46AE-BB4B-BBF7245391ED}">
      <dsp:nvSpPr>
        <dsp:cNvPr id="0" name=""/>
        <dsp:cNvSpPr/>
      </dsp:nvSpPr>
      <dsp:spPr>
        <a:xfrm>
          <a:off x="547024" y="2358082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>
              <a:solidFill>
                <a:schemeClr val="tx1"/>
              </a:solidFill>
              <a:cs typeface="B Nazanin" panose="00000400000000000000" pitchFamily="2" charset="-78"/>
            </a:rPr>
            <a:t>کم عمق بودن بازار: عرضه کنندگان و متقاضیان این بازار نسبت به بازار رسمی بسیار محدود می باشند.</a:t>
          </a:r>
          <a:endParaRPr lang="fa-IR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68640" y="2379698"/>
        <a:ext cx="10897252" cy="399568"/>
      </dsp:txXfrm>
    </dsp:sp>
    <dsp:sp modelId="{A2A00D9E-6D73-44A6-AF24-60C8C9072A85}">
      <dsp:nvSpPr>
        <dsp:cNvPr id="0" name=""/>
        <dsp:cNvSpPr/>
      </dsp:nvSpPr>
      <dsp:spPr>
        <a:xfrm>
          <a:off x="0" y="3259882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F5752-808D-4054-9EE4-8F0511BCA0FF}">
      <dsp:nvSpPr>
        <dsp:cNvPr id="0" name=""/>
        <dsp:cNvSpPr/>
      </dsp:nvSpPr>
      <dsp:spPr>
        <a:xfrm>
          <a:off x="547024" y="3038482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حساسیت پایین نسبت به متغیرهای بنیانی بازار ارز(وضعیت منابع و مصارف ارزی کشور)</a:t>
          </a:r>
        </a:p>
      </dsp:txBody>
      <dsp:txXfrm>
        <a:off x="568640" y="3060098"/>
        <a:ext cx="10897252" cy="399568"/>
      </dsp:txXfrm>
    </dsp:sp>
    <dsp:sp modelId="{82DE6F2D-6B0D-4260-8721-AF764CE6D951}">
      <dsp:nvSpPr>
        <dsp:cNvPr id="0" name=""/>
        <dsp:cNvSpPr/>
      </dsp:nvSpPr>
      <dsp:spPr>
        <a:xfrm>
          <a:off x="0" y="3940282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958C4-49E1-4218-9A5F-66C956EA2012}">
      <dsp:nvSpPr>
        <dsp:cNvPr id="0" name=""/>
        <dsp:cNvSpPr/>
      </dsp:nvSpPr>
      <dsp:spPr>
        <a:xfrm>
          <a:off x="547024" y="3718882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حساسیت بالای نرخ نسبت به اخبار تحولات سیاسی و بین المللی مرتبط با کشور</a:t>
          </a:r>
        </a:p>
      </dsp:txBody>
      <dsp:txXfrm>
        <a:off x="568640" y="3740498"/>
        <a:ext cx="10897252" cy="399568"/>
      </dsp:txXfrm>
    </dsp:sp>
    <dsp:sp modelId="{81D677DF-54D2-45E1-9A4B-05F3DBDC5B7C}">
      <dsp:nvSpPr>
        <dsp:cNvPr id="0" name=""/>
        <dsp:cNvSpPr/>
      </dsp:nvSpPr>
      <dsp:spPr>
        <a:xfrm>
          <a:off x="0" y="4620682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966D6-3023-41B8-96DC-8B2767046BB7}">
      <dsp:nvSpPr>
        <dsp:cNvPr id="0" name=""/>
        <dsp:cNvSpPr/>
      </dsp:nvSpPr>
      <dsp:spPr>
        <a:xfrm>
          <a:off x="547024" y="4399282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بستر مناسب برای فعالیت های سفته بازانه و معاملات فردایی</a:t>
          </a:r>
        </a:p>
      </dsp:txBody>
      <dsp:txXfrm>
        <a:off x="568640" y="4420898"/>
        <a:ext cx="10897252" cy="399568"/>
      </dsp:txXfrm>
    </dsp:sp>
    <dsp:sp modelId="{44F73C81-5118-497A-82A4-A92526C783B6}">
      <dsp:nvSpPr>
        <dsp:cNvPr id="0" name=""/>
        <dsp:cNvSpPr/>
      </dsp:nvSpPr>
      <dsp:spPr>
        <a:xfrm>
          <a:off x="0" y="5301082"/>
          <a:ext cx="1149032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1D12-0C28-4DA7-8EED-81121DDA11F8}">
      <dsp:nvSpPr>
        <dsp:cNvPr id="0" name=""/>
        <dsp:cNvSpPr/>
      </dsp:nvSpPr>
      <dsp:spPr>
        <a:xfrm>
          <a:off x="547024" y="5079682"/>
          <a:ext cx="10940484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15" tIns="0" rIns="304015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cs typeface="B Nazanin" panose="00000400000000000000" pitchFamily="2" charset="-78"/>
            </a:rPr>
            <a:t>استفاده از بسترهای شبکه های اجتماعی مجازی در راستای تعیین قیمت غیرواقعی ارز</a:t>
          </a:r>
        </a:p>
      </dsp:txBody>
      <dsp:txXfrm>
        <a:off x="568640" y="5101298"/>
        <a:ext cx="10897252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4BF99-9B95-42BC-A493-828CFB9170A7}">
      <dsp:nvSpPr>
        <dsp:cNvPr id="0" name=""/>
        <dsp:cNvSpPr/>
      </dsp:nvSpPr>
      <dsp:spPr>
        <a:xfrm>
          <a:off x="0" y="273773"/>
          <a:ext cx="94172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F94DB-7B58-4A6C-B306-6C878EF6DA33}">
      <dsp:nvSpPr>
        <dsp:cNvPr id="0" name=""/>
        <dsp:cNvSpPr/>
      </dsp:nvSpPr>
      <dsp:spPr>
        <a:xfrm>
          <a:off x="2090" y="81893"/>
          <a:ext cx="8961788" cy="38376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65" tIns="0" rIns="24916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Nazanin" panose="00000400000000000000" pitchFamily="2" charset="-78"/>
            </a:rPr>
            <a:t>نرخهای بالای تورم و نوسانات بیش از حد معمول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20824" y="100627"/>
        <a:ext cx="8924320" cy="346292"/>
      </dsp:txXfrm>
    </dsp:sp>
    <dsp:sp modelId="{C8639E07-79BF-4975-A478-E8AC2AA63EEE}">
      <dsp:nvSpPr>
        <dsp:cNvPr id="0" name=""/>
        <dsp:cNvSpPr/>
      </dsp:nvSpPr>
      <dsp:spPr>
        <a:xfrm>
          <a:off x="0" y="1062501"/>
          <a:ext cx="94172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9EAF4-CD87-4289-923E-82E361F9892E}">
      <dsp:nvSpPr>
        <dsp:cNvPr id="0" name=""/>
        <dsp:cNvSpPr/>
      </dsp:nvSpPr>
      <dsp:spPr>
        <a:xfrm>
          <a:off x="2090" y="671573"/>
          <a:ext cx="8961788" cy="582808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65" tIns="0" rIns="24916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Nazanin" panose="00000400000000000000" pitchFamily="2" charset="-78"/>
            </a:rPr>
            <a:t>پایین بودن اعتماد فعالان اقتصادی و مردم به سیاستهای اعلامی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0540" y="700023"/>
        <a:ext cx="8904888" cy="525908"/>
      </dsp:txXfrm>
    </dsp:sp>
    <dsp:sp modelId="{C6A28A87-88F1-43C4-89A1-1F0703188459}">
      <dsp:nvSpPr>
        <dsp:cNvPr id="0" name=""/>
        <dsp:cNvSpPr/>
      </dsp:nvSpPr>
      <dsp:spPr>
        <a:xfrm>
          <a:off x="0" y="1652181"/>
          <a:ext cx="941726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885" tIns="270764" rIns="730885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فیشر(1933): "تنها چیزی که باید از آن بترسیم خود ترس است."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0" y="1652181"/>
        <a:ext cx="9417269" cy="757575"/>
      </dsp:txXfrm>
    </dsp:sp>
    <dsp:sp modelId="{85BC16E6-2BD3-42F2-BFFC-4EB6F2BC9FD7}">
      <dsp:nvSpPr>
        <dsp:cNvPr id="0" name=""/>
        <dsp:cNvSpPr/>
      </dsp:nvSpPr>
      <dsp:spPr>
        <a:xfrm>
          <a:off x="2090" y="1460301"/>
          <a:ext cx="8961788" cy="38376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65" tIns="0" rIns="24916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>
              <a:cs typeface="B Nazanin" panose="00000400000000000000" pitchFamily="2" charset="-78"/>
            </a:rPr>
            <a:t>القای دلهره و ترس از آینده به یک روال عادی تبدیل شده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0824" y="1479035"/>
        <a:ext cx="8924320" cy="346292"/>
      </dsp:txXfrm>
    </dsp:sp>
    <dsp:sp modelId="{C1FEAAB1-39F8-45EB-8FFD-19BC278ECBD1}">
      <dsp:nvSpPr>
        <dsp:cNvPr id="0" name=""/>
        <dsp:cNvSpPr/>
      </dsp:nvSpPr>
      <dsp:spPr>
        <a:xfrm>
          <a:off x="0" y="2671836"/>
          <a:ext cx="94172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F0FE0-96C6-4808-BCD1-E1A2C20C01A7}">
      <dsp:nvSpPr>
        <dsp:cNvPr id="0" name=""/>
        <dsp:cNvSpPr/>
      </dsp:nvSpPr>
      <dsp:spPr>
        <a:xfrm>
          <a:off x="2090" y="2479956"/>
          <a:ext cx="8961788" cy="38376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65" tIns="0" rIns="24916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Nazanin" panose="00000400000000000000" pitchFamily="2" charset="-78"/>
            </a:rPr>
            <a:t>عملکرد شاخصها هم به بی اعتمادی دامن زده</a:t>
          </a:r>
        </a:p>
      </dsp:txBody>
      <dsp:txXfrm>
        <a:off x="20824" y="2498690"/>
        <a:ext cx="8924320" cy="346292"/>
      </dsp:txXfrm>
    </dsp:sp>
    <dsp:sp modelId="{255B8625-761A-41AE-A026-F787390C47CF}">
      <dsp:nvSpPr>
        <dsp:cNvPr id="0" name=""/>
        <dsp:cNvSpPr/>
      </dsp:nvSpPr>
      <dsp:spPr>
        <a:xfrm>
          <a:off x="0" y="3372987"/>
          <a:ext cx="94172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089AB-7ED2-4547-B8AD-980D7B634585}">
      <dsp:nvSpPr>
        <dsp:cNvPr id="0" name=""/>
        <dsp:cNvSpPr/>
      </dsp:nvSpPr>
      <dsp:spPr>
        <a:xfrm>
          <a:off x="2090" y="3069636"/>
          <a:ext cx="8961788" cy="49523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65" tIns="0" rIns="24916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Nazanin" panose="00000400000000000000" pitchFamily="2" charset="-78"/>
            </a:rPr>
            <a:t>تثبیت اقتصادی سپس اجرای سیاستهای اصلاحی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26265" y="3093811"/>
        <a:ext cx="8913438" cy="446880"/>
      </dsp:txXfrm>
    </dsp:sp>
    <dsp:sp modelId="{A41A2916-437E-4419-A320-27E0B33714A1}">
      <dsp:nvSpPr>
        <dsp:cNvPr id="0" name=""/>
        <dsp:cNvSpPr/>
      </dsp:nvSpPr>
      <dsp:spPr>
        <a:xfrm>
          <a:off x="0" y="4339964"/>
          <a:ext cx="94172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03363-6741-41AB-90A1-C64C199926B6}">
      <dsp:nvSpPr>
        <dsp:cNvPr id="0" name=""/>
        <dsp:cNvSpPr/>
      </dsp:nvSpPr>
      <dsp:spPr>
        <a:xfrm>
          <a:off x="3918" y="3770787"/>
          <a:ext cx="8958120" cy="76105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65" tIns="0" rIns="24916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Nazanin" panose="00000400000000000000" pitchFamily="2" charset="-78"/>
            </a:rPr>
            <a:t>لزوم تقویت حکمرانی و اعتبار بخشی (</a:t>
          </a:r>
          <a:r>
            <a:rPr lang="en-US" sz="2000" b="1" kern="1200" dirty="0">
              <a:cs typeface="B Nazanin" panose="00000400000000000000" pitchFamily="2" charset="-78"/>
            </a:rPr>
            <a:t>credibility</a:t>
          </a:r>
          <a:r>
            <a:rPr lang="fa-IR" sz="2000" b="1" kern="1200" dirty="0">
              <a:cs typeface="B Nazanin" panose="00000400000000000000" pitchFamily="2" charset="-78"/>
            </a:rPr>
            <a:t>) به سیاستهای پولی، ارزی و اعتباری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41070" y="3807939"/>
        <a:ext cx="8883816" cy="6867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E8D80-F4B2-4E5B-BC42-726C72DDBE12}">
      <dsp:nvSpPr>
        <dsp:cNvPr id="0" name=""/>
        <dsp:cNvSpPr/>
      </dsp:nvSpPr>
      <dsp:spPr>
        <a:xfrm>
          <a:off x="8863802" y="-975323"/>
          <a:ext cx="7589740" cy="7589740"/>
        </a:xfrm>
        <a:prstGeom prst="blockArc">
          <a:avLst>
            <a:gd name="adj1" fmla="val 8100000"/>
            <a:gd name="adj2" fmla="val 13500000"/>
            <a:gd name="adj3" fmla="val 28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63DF7-953E-4A87-A987-DE51E32A5E65}">
      <dsp:nvSpPr>
        <dsp:cNvPr id="0" name=""/>
        <dsp:cNvSpPr/>
      </dsp:nvSpPr>
      <dsp:spPr>
        <a:xfrm>
          <a:off x="77819" y="563909"/>
          <a:ext cx="9218894" cy="112781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895206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>
              <a:solidFill>
                <a:srgbClr val="000000"/>
              </a:solidFill>
              <a:cs typeface="B Nazanin" panose="00000400000000000000" pitchFamily="2" charset="-78"/>
            </a:rPr>
            <a:t>1- ثبات بخشی و پیش بینی پذیر نمودن بازار ارز</a:t>
          </a:r>
          <a:endParaRPr lang="en-US" sz="2600" b="1" kern="1200" dirty="0">
            <a:solidFill>
              <a:srgbClr val="000000"/>
            </a:solidFill>
            <a:cs typeface="B Nazanin" panose="00000400000000000000" pitchFamily="2" charset="-78"/>
          </a:endParaRPr>
        </a:p>
      </dsp:txBody>
      <dsp:txXfrm>
        <a:off x="77819" y="563909"/>
        <a:ext cx="9218894" cy="1127818"/>
      </dsp:txXfrm>
    </dsp:sp>
    <dsp:sp modelId="{B267FA6D-C700-413D-BFBC-1E230FAF6A42}">
      <dsp:nvSpPr>
        <dsp:cNvPr id="0" name=""/>
        <dsp:cNvSpPr/>
      </dsp:nvSpPr>
      <dsp:spPr>
        <a:xfrm>
          <a:off x="8591827" y="422931"/>
          <a:ext cx="1409773" cy="1409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35EA5-3841-41B4-849A-73D2B74EEFB5}">
      <dsp:nvSpPr>
        <dsp:cNvPr id="0" name=""/>
        <dsp:cNvSpPr/>
      </dsp:nvSpPr>
      <dsp:spPr>
        <a:xfrm>
          <a:off x="77819" y="2255637"/>
          <a:ext cx="8808932" cy="11278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895206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>
              <a:solidFill>
                <a:srgbClr val="000000"/>
              </a:solidFill>
              <a:cs typeface="B Nazanin" panose="00000400000000000000" pitchFamily="2" charset="-78"/>
            </a:rPr>
            <a:t>2- کنترل نقدینگی</a:t>
          </a:r>
          <a:endParaRPr lang="en-US" sz="2600" b="1" kern="1200" dirty="0">
            <a:solidFill>
              <a:srgbClr val="000000"/>
            </a:solidFill>
            <a:cs typeface="B Nazanin" panose="00000400000000000000" pitchFamily="2" charset="-78"/>
          </a:endParaRPr>
        </a:p>
      </dsp:txBody>
      <dsp:txXfrm>
        <a:off x="77819" y="2255637"/>
        <a:ext cx="8808932" cy="1127818"/>
      </dsp:txXfrm>
    </dsp:sp>
    <dsp:sp modelId="{A42FF4CC-9C60-4A61-A7E9-48499F904D57}">
      <dsp:nvSpPr>
        <dsp:cNvPr id="0" name=""/>
        <dsp:cNvSpPr/>
      </dsp:nvSpPr>
      <dsp:spPr>
        <a:xfrm>
          <a:off x="8181865" y="2114659"/>
          <a:ext cx="1409773" cy="1409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92B17-5EB5-49D5-939F-1ED97405B81D}">
      <dsp:nvSpPr>
        <dsp:cNvPr id="0" name=""/>
        <dsp:cNvSpPr/>
      </dsp:nvSpPr>
      <dsp:spPr>
        <a:xfrm>
          <a:off x="77819" y="3947365"/>
          <a:ext cx="9218894" cy="112781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895206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>
              <a:solidFill>
                <a:srgbClr val="000000"/>
              </a:solidFill>
              <a:cs typeface="B Nazanin" panose="00000400000000000000" pitchFamily="2" charset="-78"/>
            </a:rPr>
            <a:t>3- تقویت نظام </a:t>
          </a:r>
          <a:r>
            <a:rPr lang="fa-IR" sz="2600" b="1" kern="1200" dirty="0">
              <a:solidFill>
                <a:schemeClr val="tx1"/>
              </a:solidFill>
              <a:cs typeface="B Nazanin" panose="00000400000000000000" pitchFamily="2" charset="-78"/>
            </a:rPr>
            <a:t>تنظیم گری (</a:t>
          </a:r>
          <a:r>
            <a:rPr lang="en-US" sz="2600" b="1" kern="1200" dirty="0">
              <a:solidFill>
                <a:schemeClr val="tx1"/>
              </a:solidFill>
              <a:cs typeface="B Nazanin" panose="00000400000000000000" pitchFamily="2" charset="-78"/>
            </a:rPr>
            <a:t>regulation</a:t>
          </a:r>
          <a:r>
            <a:rPr lang="fa-IR" sz="2600" b="1" kern="1200" dirty="0">
              <a:solidFill>
                <a:schemeClr val="tx1"/>
              </a:solidFill>
              <a:cs typeface="B Nazanin" panose="00000400000000000000" pitchFamily="2" charset="-78"/>
            </a:rPr>
            <a:t>) در </a:t>
          </a:r>
          <a:r>
            <a:rPr lang="fa-IR" sz="2600" b="1" kern="1200" dirty="0">
              <a:solidFill>
                <a:srgbClr val="000000"/>
              </a:solidFill>
              <a:cs typeface="B Nazanin" panose="00000400000000000000" pitchFamily="2" charset="-78"/>
            </a:rPr>
            <a:t>بازارهای مالی (پولی، ارزی و اعتباری)</a:t>
          </a:r>
          <a:endParaRPr lang="en-US" sz="2600" b="1" kern="1200" dirty="0">
            <a:solidFill>
              <a:srgbClr val="000000"/>
            </a:solidFill>
            <a:cs typeface="B Nazanin" panose="00000400000000000000" pitchFamily="2" charset="-78"/>
          </a:endParaRPr>
        </a:p>
      </dsp:txBody>
      <dsp:txXfrm>
        <a:off x="77819" y="3947365"/>
        <a:ext cx="9218894" cy="1127818"/>
      </dsp:txXfrm>
    </dsp:sp>
    <dsp:sp modelId="{523FACD7-A36E-4143-80C5-2E59B079EBCE}">
      <dsp:nvSpPr>
        <dsp:cNvPr id="0" name=""/>
        <dsp:cNvSpPr/>
      </dsp:nvSpPr>
      <dsp:spPr>
        <a:xfrm>
          <a:off x="8591827" y="3806387"/>
          <a:ext cx="1409773" cy="1409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53D6-C178-4ED6-A5E9-F813B3C8EC5A}">
      <dsp:nvSpPr>
        <dsp:cNvPr id="0" name=""/>
        <dsp:cNvSpPr/>
      </dsp:nvSpPr>
      <dsp:spPr>
        <a:xfrm>
          <a:off x="0" y="497791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BEA07-E4C0-402A-B27A-6336C0D6DCF9}">
      <dsp:nvSpPr>
        <dsp:cNvPr id="0" name=""/>
        <dsp:cNvSpPr/>
      </dsp:nvSpPr>
      <dsp:spPr>
        <a:xfrm>
          <a:off x="952016" y="69751"/>
          <a:ext cx="9452173" cy="8560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>
              <a:solidFill>
                <a:schemeClr val="tx1"/>
              </a:solidFill>
              <a:cs typeface="B Nazanin" panose="00000400000000000000" pitchFamily="2" charset="-78"/>
            </a:rPr>
            <a:t>اصلاح سیاست های خرید و فروش ارز</a:t>
          </a:r>
          <a:endParaRPr lang="en-US" sz="2400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111541"/>
        <a:ext cx="9368593" cy="772500"/>
      </dsp:txXfrm>
    </dsp:sp>
    <dsp:sp modelId="{C070A52A-0DC8-492C-8964-F0AFEEB84A2B}">
      <dsp:nvSpPr>
        <dsp:cNvPr id="0" name=""/>
        <dsp:cNvSpPr/>
      </dsp:nvSpPr>
      <dsp:spPr>
        <a:xfrm>
          <a:off x="0" y="1813231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15C01-C754-4181-B075-CADC86EE05D2}">
      <dsp:nvSpPr>
        <dsp:cNvPr id="0" name=""/>
        <dsp:cNvSpPr/>
      </dsp:nvSpPr>
      <dsp:spPr>
        <a:xfrm>
          <a:off x="983847" y="1374678"/>
          <a:ext cx="9452173" cy="8560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>
              <a:solidFill>
                <a:schemeClr val="tx1"/>
              </a:solidFill>
              <a:cs typeface="B Nazanin" panose="00000400000000000000" pitchFamily="2" charset="-78"/>
            </a:rPr>
            <a:t>توسعه مرکز مبادله ارز و طلای ایران </a:t>
          </a:r>
          <a:endParaRPr lang="en-US" sz="2400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025637" y="1416468"/>
        <a:ext cx="9368593" cy="772500"/>
      </dsp:txXfrm>
    </dsp:sp>
    <dsp:sp modelId="{998F41EE-3E2B-4C04-A3E5-994C0DB7F255}">
      <dsp:nvSpPr>
        <dsp:cNvPr id="0" name=""/>
        <dsp:cNvSpPr/>
      </dsp:nvSpPr>
      <dsp:spPr>
        <a:xfrm>
          <a:off x="0" y="3128671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7F66A-9239-4BD0-814E-7BA2041E94FD}">
      <dsp:nvSpPr>
        <dsp:cNvPr id="0" name=""/>
        <dsp:cNvSpPr/>
      </dsp:nvSpPr>
      <dsp:spPr>
        <a:xfrm>
          <a:off x="952016" y="2700631"/>
          <a:ext cx="9452173" cy="8560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>
              <a:solidFill>
                <a:schemeClr val="tx1"/>
              </a:solidFill>
              <a:cs typeface="B Nazanin" panose="00000400000000000000" pitchFamily="2" charset="-78"/>
            </a:rPr>
            <a:t>ارتقای نظارت عملیاتی بر فعالیت تراستی‌ها و مدیریت فعال بانک مرکزی در این زمینه</a:t>
          </a:r>
          <a:endParaRPr lang="en-US" sz="2400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2742421"/>
        <a:ext cx="9368593" cy="772500"/>
      </dsp:txXfrm>
    </dsp:sp>
    <dsp:sp modelId="{DB978BAF-38E6-45DF-BD00-BE4082F265E1}">
      <dsp:nvSpPr>
        <dsp:cNvPr id="0" name=""/>
        <dsp:cNvSpPr/>
      </dsp:nvSpPr>
      <dsp:spPr>
        <a:xfrm>
          <a:off x="0" y="4444110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6DBC0-5AF4-4CCA-8EDA-F02D01302B2B}">
      <dsp:nvSpPr>
        <dsp:cNvPr id="0" name=""/>
        <dsp:cNvSpPr/>
      </dsp:nvSpPr>
      <dsp:spPr>
        <a:xfrm>
          <a:off x="952016" y="4016071"/>
          <a:ext cx="9452173" cy="8560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تقویت و توسعه تعاملات و مذاکره با کشورهای همسایه و شرکای تجاری برای استفاده از ظرفیت ‌آن‌ها در تسهیل تأمین مالی مبادلات فی‌مابین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4057861"/>
        <a:ext cx="9368593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C2AC-AB84-49CF-96D5-FF59A5341227}">
      <dsp:nvSpPr>
        <dsp:cNvPr id="0" name=""/>
        <dsp:cNvSpPr/>
      </dsp:nvSpPr>
      <dsp:spPr>
        <a:xfrm>
          <a:off x="0" y="67946"/>
          <a:ext cx="115539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D5384-FC57-4262-BF9A-9A2DE0C2B456}">
      <dsp:nvSpPr>
        <dsp:cNvPr id="0" name=""/>
        <dsp:cNvSpPr/>
      </dsp:nvSpPr>
      <dsp:spPr>
        <a:xfrm>
          <a:off x="577695" y="34870"/>
          <a:ext cx="8443032" cy="2101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کوتاه ‌مدت عادی 5 درصد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7956" y="45131"/>
        <a:ext cx="8422510" cy="189673"/>
      </dsp:txXfrm>
    </dsp:sp>
    <dsp:sp modelId="{ECB28399-C1D8-49D5-9AD2-67917EEEA292}">
      <dsp:nvSpPr>
        <dsp:cNvPr id="0" name=""/>
        <dsp:cNvSpPr/>
      </dsp:nvSpPr>
      <dsp:spPr>
        <a:xfrm>
          <a:off x="0" y="468221"/>
          <a:ext cx="115539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4524D-BBDA-4F9D-8336-673A4880BD37}">
      <dsp:nvSpPr>
        <dsp:cNvPr id="0" name=""/>
        <dsp:cNvSpPr/>
      </dsp:nvSpPr>
      <dsp:spPr>
        <a:xfrm>
          <a:off x="577695" y="435146"/>
          <a:ext cx="8443032" cy="210195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کوتاه ‌مدت ویژه سه ماهه 12 درصد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7956" y="445407"/>
        <a:ext cx="8422510" cy="189673"/>
      </dsp:txXfrm>
    </dsp:sp>
    <dsp:sp modelId="{6E4CC83B-D532-4171-AAFA-35B4420E1709}">
      <dsp:nvSpPr>
        <dsp:cNvPr id="0" name=""/>
        <dsp:cNvSpPr/>
      </dsp:nvSpPr>
      <dsp:spPr>
        <a:xfrm>
          <a:off x="0" y="868497"/>
          <a:ext cx="115539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2B88D-93D8-4557-A356-A41CB2055BBC}">
      <dsp:nvSpPr>
        <dsp:cNvPr id="0" name=""/>
        <dsp:cNvSpPr/>
      </dsp:nvSpPr>
      <dsp:spPr>
        <a:xfrm>
          <a:off x="577695" y="835421"/>
          <a:ext cx="8443032" cy="210195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کوتاه ‌مدت ویژه شش ماهه 17 درصد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7956" y="845682"/>
        <a:ext cx="8422510" cy="189673"/>
      </dsp:txXfrm>
    </dsp:sp>
    <dsp:sp modelId="{DB45B49A-8AE8-4647-B6CA-CC115B5092B4}">
      <dsp:nvSpPr>
        <dsp:cNvPr id="0" name=""/>
        <dsp:cNvSpPr/>
      </dsp:nvSpPr>
      <dsp:spPr>
        <a:xfrm>
          <a:off x="0" y="1268772"/>
          <a:ext cx="115539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D1640-67A1-48A6-8D27-2C88F6101E42}">
      <dsp:nvSpPr>
        <dsp:cNvPr id="0" name=""/>
        <dsp:cNvSpPr/>
      </dsp:nvSpPr>
      <dsp:spPr>
        <a:xfrm>
          <a:off x="577695" y="1235697"/>
          <a:ext cx="8443032" cy="210195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بلندمدت با سررسید یکسال 20/5 درصد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7956" y="1245958"/>
        <a:ext cx="8422510" cy="189673"/>
      </dsp:txXfrm>
    </dsp:sp>
    <dsp:sp modelId="{F2E6351E-0EBA-4AA5-B187-1580AA421296}">
      <dsp:nvSpPr>
        <dsp:cNvPr id="0" name=""/>
        <dsp:cNvSpPr/>
      </dsp:nvSpPr>
      <dsp:spPr>
        <a:xfrm>
          <a:off x="0" y="1669047"/>
          <a:ext cx="115539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4C3D-DE3F-4C09-A314-597068790F20}">
      <dsp:nvSpPr>
        <dsp:cNvPr id="0" name=""/>
        <dsp:cNvSpPr/>
      </dsp:nvSpPr>
      <dsp:spPr>
        <a:xfrm>
          <a:off x="577695" y="1635972"/>
          <a:ext cx="8443032" cy="210195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بلندمدت با سررسید دو سال 21/5 درصد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7956" y="1646233"/>
        <a:ext cx="8422510" cy="189673"/>
      </dsp:txXfrm>
    </dsp:sp>
    <dsp:sp modelId="{0475D132-E602-4294-B009-365CB6AC70CA}">
      <dsp:nvSpPr>
        <dsp:cNvPr id="0" name=""/>
        <dsp:cNvSpPr/>
      </dsp:nvSpPr>
      <dsp:spPr>
        <a:xfrm>
          <a:off x="0" y="2069323"/>
          <a:ext cx="115539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B427F-C473-4E34-BAB1-BC32248F5F0A}">
      <dsp:nvSpPr>
        <dsp:cNvPr id="0" name=""/>
        <dsp:cNvSpPr/>
      </dsp:nvSpPr>
      <dsp:spPr>
        <a:xfrm>
          <a:off x="577695" y="2036247"/>
          <a:ext cx="8443032" cy="21019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Nazanin" panose="00000400000000000000" pitchFamily="2" charset="-78"/>
            </a:rPr>
            <a:t>سقف نرخ سود علی‌الحساب سالانه سپرده‌ سرمایه‌‏گذاری بلندمدت با سررسید سه سال 22/5 درصد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7956" y="2046508"/>
        <a:ext cx="8422510" cy="1896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C2AC-AB84-49CF-96D5-FF59A5341227}">
      <dsp:nvSpPr>
        <dsp:cNvPr id="0" name=""/>
        <dsp:cNvSpPr/>
      </dsp:nvSpPr>
      <dsp:spPr>
        <a:xfrm>
          <a:off x="0" y="298486"/>
          <a:ext cx="115539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D5384-FC57-4262-BF9A-9A2DE0C2B456}">
      <dsp:nvSpPr>
        <dsp:cNvPr id="0" name=""/>
        <dsp:cNvSpPr/>
      </dsp:nvSpPr>
      <dsp:spPr>
        <a:xfrm>
          <a:off x="318368" y="80654"/>
          <a:ext cx="8948111" cy="49876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tx1"/>
              </a:solidFill>
              <a:cs typeface="B Nazanin" panose="00000400000000000000" pitchFamily="2" charset="-78"/>
            </a:rPr>
            <a:t>نرخ سود تسهیلات عقود غیر مشارکتی بانک ‌ها و موسسات اعتباری غیر بانکی حداکثر 23 درصد و نرخ سود مورد  انتظار عقود مشارکتی قابل درج در قرارداد میان بانک‏‏/موسسه اعتباری غیربانکی با مشتری معادل 23 درصد تعیین شد. (</a:t>
          </a:r>
          <a:r>
            <a:rPr lang="fa-IR" sz="1400" b="1" kern="1200" dirty="0">
              <a:solidFill>
                <a:srgbClr val="0000FF"/>
              </a:solidFill>
              <a:cs typeface="B Nazanin" panose="00000400000000000000" pitchFamily="2" charset="-78"/>
            </a:rPr>
            <a:t>ابلاغی در تاریخ 10 / 11/ 1401)</a:t>
          </a:r>
          <a:endParaRPr lang="en-US" sz="1400" b="1" i="0" u="none" strike="noStrike" kern="1200" dirty="0">
            <a:solidFill>
              <a:schemeClr val="tx1"/>
            </a:solidFill>
            <a:effectLst/>
            <a:latin typeface="B Nazanin" panose="00000400000000000000" pitchFamily="2" charset="-78"/>
            <a:ea typeface="+mn-ea"/>
            <a:cs typeface="B Nazanin" panose="00000400000000000000" pitchFamily="2" charset="-78"/>
          </a:endParaRPr>
        </a:p>
      </dsp:txBody>
      <dsp:txXfrm>
        <a:off x="342716" y="105002"/>
        <a:ext cx="8899415" cy="450070"/>
      </dsp:txXfrm>
    </dsp:sp>
    <dsp:sp modelId="{6E4CC83B-D532-4171-AAFA-35B4420E1709}">
      <dsp:nvSpPr>
        <dsp:cNvPr id="0" name=""/>
        <dsp:cNvSpPr/>
      </dsp:nvSpPr>
      <dsp:spPr>
        <a:xfrm>
          <a:off x="0" y="1258342"/>
          <a:ext cx="115539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2B88D-93D8-4557-A356-A41CB2055BBC}">
      <dsp:nvSpPr>
        <dsp:cNvPr id="0" name=""/>
        <dsp:cNvSpPr/>
      </dsp:nvSpPr>
      <dsp:spPr>
        <a:xfrm>
          <a:off x="290869" y="876263"/>
          <a:ext cx="8948111" cy="67473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اجازه انتشار اوراق گواهی سپرده عام با سررسیدهای متنوع و دوره انتشار مشخص توسط بانکها و موسسات اعتباری متقاضی (واجد شرایط) با اخذ مجوز انتشار از بانک مرکزی با نرخ سود علی ‏الحساب حداکثر 23 درصد سالانه </a:t>
          </a:r>
          <a:r>
            <a:rPr lang="fa-IR" sz="1400" b="1" kern="1200" dirty="0">
              <a:solidFill>
                <a:schemeClr val="tx1"/>
              </a:solidFill>
              <a:cs typeface="B Nazanin" panose="00000400000000000000" pitchFamily="2" charset="-78"/>
            </a:rPr>
            <a:t>(</a:t>
          </a:r>
          <a:r>
            <a:rPr lang="fa-IR" sz="1400" b="1" kern="1200" dirty="0">
              <a:solidFill>
                <a:srgbClr val="0000FF"/>
              </a:solidFill>
              <a:cs typeface="B Nazanin" panose="00000400000000000000" pitchFamily="2" charset="-78"/>
            </a:rPr>
            <a:t>ابلاغی در تاریخ 03 / 10/ 1401 بر اساس مصوبه هیات عامل بانک مرکزی در خصوص شرایط انتشار آن-پایان مهلت انتشار در این مرحله 28/ 10/ 1401)</a:t>
          </a:r>
          <a:endParaRPr lang="en-US" sz="14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23807" y="909201"/>
        <a:ext cx="8882235" cy="608860"/>
      </dsp:txXfrm>
    </dsp:sp>
    <dsp:sp modelId="{F2E6351E-0EBA-4AA5-B187-1580AA421296}">
      <dsp:nvSpPr>
        <dsp:cNvPr id="0" name=""/>
        <dsp:cNvSpPr/>
      </dsp:nvSpPr>
      <dsp:spPr>
        <a:xfrm>
          <a:off x="0" y="2139675"/>
          <a:ext cx="115539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4C3D-DE3F-4C09-A314-597068790F20}">
      <dsp:nvSpPr>
        <dsp:cNvPr id="0" name=""/>
        <dsp:cNvSpPr/>
      </dsp:nvSpPr>
      <dsp:spPr>
        <a:xfrm>
          <a:off x="318368" y="1824398"/>
          <a:ext cx="8948111" cy="596212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7" tIns="0" rIns="305697" bIns="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tx1"/>
              </a:solidFill>
              <a:cs typeface="B Nazanin" panose="00000400000000000000" pitchFamily="2" charset="-78"/>
            </a:rPr>
            <a:t>اجازه تعیین نرخ سقف دالان نرخ سود بازار بین بانکی ریالی تا حداکثر 24 درصد به بانک مرکزی </a:t>
          </a:r>
          <a:r>
            <a:rPr lang="fa-IR" sz="1400" b="1" kern="1200" dirty="0">
              <a:solidFill>
                <a:srgbClr val="0000FF"/>
              </a:solidFill>
              <a:cs typeface="B Nazanin" panose="00000400000000000000" pitchFamily="2" charset="-78"/>
            </a:rPr>
            <a:t>(اجرا از تاریخ 19 / 11/ 1401 بر اساس مصوبه هیات عامل بانک مرکزی مبنی بر افزایش نرخ سقف دالان به 24 درصد و نرخ کف به 17 درصد و افزایش نرخ سیاستی به 23 درصد) </a:t>
          </a:r>
          <a:endParaRPr lang="en-US" sz="1400" b="1" kern="1200" dirty="0">
            <a:solidFill>
              <a:srgbClr val="0000FF"/>
            </a:solidFill>
            <a:cs typeface="Nazanin" pitchFamily="2" charset="-78"/>
          </a:endParaRPr>
        </a:p>
      </dsp:txBody>
      <dsp:txXfrm>
        <a:off x="347473" y="1853503"/>
        <a:ext cx="8889901" cy="53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53D6-C178-4ED6-A5E9-F813B3C8EC5A}">
      <dsp:nvSpPr>
        <dsp:cNvPr id="0" name=""/>
        <dsp:cNvSpPr/>
      </dsp:nvSpPr>
      <dsp:spPr>
        <a:xfrm>
          <a:off x="0" y="497791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BEA07-E4C0-402A-B27A-6336C0D6DCF9}">
      <dsp:nvSpPr>
        <dsp:cNvPr id="0" name=""/>
        <dsp:cNvSpPr/>
      </dsp:nvSpPr>
      <dsp:spPr>
        <a:xfrm>
          <a:off x="952016" y="69751"/>
          <a:ext cx="9452173" cy="8560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پیگیری برنامه پولی سال 1402، مدیریت رشد نقدینگی از طریق کنترل رشد ترازنامه بانکها و خلق پول بانکی</a:t>
          </a:r>
          <a:endParaRPr lang="en-US" sz="18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111541"/>
        <a:ext cx="9368593" cy="772500"/>
      </dsp:txXfrm>
    </dsp:sp>
    <dsp:sp modelId="{C070A52A-0DC8-492C-8964-F0AFEEB84A2B}">
      <dsp:nvSpPr>
        <dsp:cNvPr id="0" name=""/>
        <dsp:cNvSpPr/>
      </dsp:nvSpPr>
      <dsp:spPr>
        <a:xfrm>
          <a:off x="0" y="1813231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15C01-C754-4181-B075-CADC86EE05D2}">
      <dsp:nvSpPr>
        <dsp:cNvPr id="0" name=""/>
        <dsp:cNvSpPr/>
      </dsp:nvSpPr>
      <dsp:spPr>
        <a:xfrm>
          <a:off x="952016" y="1385191"/>
          <a:ext cx="9452173" cy="8560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استفاده موثر از ابزارهای سیاست پولی با هدف رشد تولید و هدایت نقدینگی به سوی فعالیت های مولد </a:t>
          </a:r>
          <a:endParaRPr lang="en-US" sz="18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1426981"/>
        <a:ext cx="9368593" cy="772500"/>
      </dsp:txXfrm>
    </dsp:sp>
    <dsp:sp modelId="{998F41EE-3E2B-4C04-A3E5-994C0DB7F255}">
      <dsp:nvSpPr>
        <dsp:cNvPr id="0" name=""/>
        <dsp:cNvSpPr/>
      </dsp:nvSpPr>
      <dsp:spPr>
        <a:xfrm>
          <a:off x="0" y="3128671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7F66A-9239-4BD0-814E-7BA2041E94FD}">
      <dsp:nvSpPr>
        <dsp:cNvPr id="0" name=""/>
        <dsp:cNvSpPr/>
      </dsp:nvSpPr>
      <dsp:spPr>
        <a:xfrm>
          <a:off x="952016" y="2700631"/>
          <a:ext cx="9452173" cy="8560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قرار دادن بانک‌ها و موسسات اعتباری غیربانکی ناسالم و غیر قابل بازسازی در فرآیند حل و فصل</a:t>
          </a:r>
          <a:endParaRPr lang="en-US" sz="18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2742421"/>
        <a:ext cx="9368593" cy="772500"/>
      </dsp:txXfrm>
    </dsp:sp>
    <dsp:sp modelId="{DB978BAF-38E6-45DF-BD00-BE4082F265E1}">
      <dsp:nvSpPr>
        <dsp:cNvPr id="0" name=""/>
        <dsp:cNvSpPr/>
      </dsp:nvSpPr>
      <dsp:spPr>
        <a:xfrm>
          <a:off x="0" y="4444110"/>
          <a:ext cx="1095177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6DBC0-5AF4-4CCA-8EDA-F02D01302B2B}">
      <dsp:nvSpPr>
        <dsp:cNvPr id="0" name=""/>
        <dsp:cNvSpPr/>
      </dsp:nvSpPr>
      <dsp:spPr>
        <a:xfrm>
          <a:off x="952016" y="4016071"/>
          <a:ext cx="9452173" cy="8560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66" tIns="0" rIns="289766" bIns="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کنترل </a:t>
          </a:r>
          <a:r>
            <a:rPr lang="fa-IR" sz="18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اضافه برداشت بانکها، جلوگیری و پایش رشد نقدینگی به تفکیک بانکها و برقراری تعادل تجهیز و تخصیص منابع بانکی</a:t>
          </a:r>
          <a:endParaRPr lang="en-US" sz="18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993806" y="4057861"/>
        <a:ext cx="936859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0.72643</cdr:x>
      <cdr:y>0.54983</cdr:y>
    </cdr:from>
    <cdr:to>
      <cdr:x>1</cdr:x>
      <cdr:y>0.79424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920768" y="2078706"/>
          <a:ext cx="1476569" cy="92401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a-IR" sz="1200" b="1" dirty="0">
              <a:solidFill>
                <a:schemeClr val="tx1"/>
              </a:solidFill>
              <a:cs typeface="B Nazanin" panose="00000400000000000000" pitchFamily="2" charset="-78"/>
            </a:rPr>
            <a:t>متوسط نرخ رشد سالانه دوره 1400-1391</a:t>
          </a:r>
        </a:p>
      </cdr:txBody>
    </cdr:sp>
  </cdr:relSizeAnchor>
  <cdr:relSizeAnchor xmlns:cdr="http://schemas.openxmlformats.org/drawingml/2006/chartDrawing">
    <cdr:from>
      <cdr:x>0.86515</cdr:x>
      <cdr:y>0.5</cdr:y>
    </cdr:from>
    <cdr:to>
      <cdr:x>0.89629</cdr:x>
      <cdr:y>0.57629</cdr:y>
    </cdr:to>
    <cdr:cxnSp macro="">
      <cdr:nvCxnSpPr>
        <cdr:cNvPr id="5" name="Curved Connector 4">
          <a:extLst xmlns:a="http://schemas.openxmlformats.org/drawingml/2006/main">
            <a:ext uri="{FF2B5EF4-FFF2-40B4-BE49-F238E27FC236}">
              <a16:creationId xmlns:a16="http://schemas.microsoft.com/office/drawing/2014/main" id="{1A02D6CA-3D1B-4463-8349-850C002B9AC0}"/>
            </a:ext>
          </a:extLst>
        </cdr:cNvPr>
        <cdr:cNvCxnSpPr/>
      </cdr:nvCxnSpPr>
      <cdr:spPr>
        <a:xfrm xmlns:a="http://schemas.openxmlformats.org/drawingml/2006/main" rot="5400000">
          <a:off x="5750608" y="1847640"/>
          <a:ext cx="276697" cy="208213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0.67047</cdr:x>
      <cdr:y>0.5</cdr:y>
    </cdr:from>
    <cdr:to>
      <cdr:x>0.98526</cdr:x>
      <cdr:y>0.80483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044616" y="1809827"/>
          <a:ext cx="1898965" cy="110339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a-IR" sz="1400" b="1" dirty="0">
              <a:solidFill>
                <a:schemeClr val="tx1"/>
              </a:solidFill>
              <a:cs typeface="B Nazanin" panose="00000400000000000000" pitchFamily="2" charset="-78"/>
            </a:rPr>
            <a:t>متوسط نرخ رشد سالانه دوره 1400-1391</a:t>
          </a:r>
        </a:p>
      </cdr:txBody>
    </cdr:sp>
  </cdr:relSizeAnchor>
  <cdr:relSizeAnchor xmlns:cdr="http://schemas.openxmlformats.org/drawingml/2006/chartDrawing">
    <cdr:from>
      <cdr:x>0.87579</cdr:x>
      <cdr:y>0.38934</cdr:y>
    </cdr:from>
    <cdr:to>
      <cdr:x>0.90105</cdr:x>
      <cdr:y>0.5</cdr:y>
    </cdr:to>
    <cdr:cxnSp macro="">
      <cdr:nvCxnSpPr>
        <cdr:cNvPr id="4" name="Curved Connector 3">
          <a:extLst xmlns:a="http://schemas.openxmlformats.org/drawingml/2006/main">
            <a:ext uri="{FF2B5EF4-FFF2-40B4-BE49-F238E27FC236}">
              <a16:creationId xmlns:a16="http://schemas.microsoft.com/office/drawing/2014/main" id="{28419ECD-86AF-443C-9567-CF8B31B7237C}"/>
            </a:ext>
          </a:extLst>
        </cdr:cNvPr>
        <cdr:cNvCxnSpPr/>
      </cdr:nvCxnSpPr>
      <cdr:spPr>
        <a:xfrm xmlns:a="http://schemas.openxmlformats.org/drawingml/2006/main" rot="5400000">
          <a:off x="5283200" y="1409278"/>
          <a:ext cx="152400" cy="400550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fld id="{FDBFEC02-A2AA-4A05-BCEE-7EC5BA7F9DB5}" type="datetimeFigureOut">
              <a:rPr lang="fa-IR" smtClean="0"/>
              <a:t>24/11/1444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fld id="{AE6AB112-32B7-42D9-B899-40AAC2DBC4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943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478F70-408D-46D0-B8B6-A66FD2DDF086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F4DCE4-7D3B-4B20-9D1A-C9061D22D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8E950-CFCE-4FAD-A378-6B89295E9D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6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84CBF-C9B5-406E-9573-9B29E2CB366A}" type="slidenum">
              <a:rPr lang="fa-IR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1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fa-IR" dirty="0"/>
          </a:p>
        </p:txBody>
      </p:sp>
      <p:sp>
        <p:nvSpPr>
          <p:cNvPr id="64516" name="Slide Number Placeholder 4"/>
          <p:cNvSpPr txBox="1">
            <a:spLocks noGrp="1"/>
          </p:cNvSpPr>
          <p:nvPr/>
        </p:nvSpPr>
        <p:spPr bwMode="auto">
          <a:xfrm>
            <a:off x="1518" y="15108911"/>
            <a:ext cx="2689163" cy="7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4" tIns="46546" rIns="93094" bIns="4654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6547-E31B-4FE4-B479-CAFE244D7EC4}" type="slidenum">
              <a:rPr kumimoji="0" lang="fa-IR" alt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7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596" indent="-28537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84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709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933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005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4077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8148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2218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98009-8A66-4EFF-961C-DB169B379D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7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fa-IR" dirty="0"/>
          </a:p>
        </p:txBody>
      </p:sp>
      <p:sp>
        <p:nvSpPr>
          <p:cNvPr id="64516" name="Slide Number Placeholder 4"/>
          <p:cNvSpPr txBox="1">
            <a:spLocks noGrp="1"/>
          </p:cNvSpPr>
          <p:nvPr/>
        </p:nvSpPr>
        <p:spPr bwMode="auto">
          <a:xfrm>
            <a:off x="1454" y="14629262"/>
            <a:ext cx="2577115" cy="7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4" tIns="46546" rIns="93094" bIns="4654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6547-E31B-4FE4-B479-CAFE244D7EC4}" type="slidenum">
              <a:rPr kumimoji="0" lang="fa-IR" alt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7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596" indent="-28537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84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709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933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005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4077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8148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2218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98009-8A66-4EFF-961C-DB169B379D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2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fa-IR" dirty="0"/>
          </a:p>
        </p:txBody>
      </p:sp>
      <p:sp>
        <p:nvSpPr>
          <p:cNvPr id="64516" name="Slide Number Placeholder 4"/>
          <p:cNvSpPr txBox="1">
            <a:spLocks noGrp="1"/>
          </p:cNvSpPr>
          <p:nvPr/>
        </p:nvSpPr>
        <p:spPr bwMode="auto">
          <a:xfrm>
            <a:off x="1454" y="14629262"/>
            <a:ext cx="2577115" cy="7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4" tIns="46546" rIns="93094" bIns="4654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5D6547-E31B-4FE4-B479-CAFE244D7EC4}" type="slidenum">
              <a:rPr lang="fa-IR" altLang="fa-IR" sz="1200"/>
              <a:pPr eaLnBrk="1" hangingPunct="1"/>
              <a:t>31</a:t>
            </a:fld>
            <a:endParaRPr lang="fa-IR" altLang="fa-IR" sz="1200"/>
          </a:p>
        </p:txBody>
      </p:sp>
      <p:sp>
        <p:nvSpPr>
          <p:cNvPr id="64517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596" indent="-28537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84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709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933" indent="-22703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005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4077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8148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2218" indent="-227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598009-8A66-4EFF-961C-DB169B379D0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08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fa-IR"/>
          </a:p>
        </p:txBody>
      </p:sp>
      <p:sp>
        <p:nvSpPr>
          <p:cNvPr id="11268" name="Slide Number Placeholder 4"/>
          <p:cNvSpPr txBox="1">
            <a:spLocks noGrp="1"/>
          </p:cNvSpPr>
          <p:nvPr/>
        </p:nvSpPr>
        <p:spPr bwMode="auto">
          <a:xfrm>
            <a:off x="1626" y="8499107"/>
            <a:ext cx="3274765" cy="4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02" tIns="46601" rIns="93202" bIns="4660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7AEF9C-15F9-4727-A7F8-AF8E6EC8FCEE}" type="slidenum">
              <a:rPr lang="fa-IR" altLang="fa-IR" sz="1200"/>
              <a:pPr eaLnBrk="1" hangingPunct="1"/>
              <a:t>34</a:t>
            </a:fld>
            <a:endParaRPr lang="fa-IR" altLang="fa-IR" sz="1200"/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210" indent="-28534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942" indent="-227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1366" indent="-227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8229" indent="-227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7298" indent="-227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6367" indent="-227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5435" indent="-227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54503" indent="-227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720E53-5F73-4E94-AA37-0D3753737EC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51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850" y="715963"/>
            <a:ext cx="6373813" cy="3586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fa-IR" dirty="0"/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1514" y="9080795"/>
            <a:ext cx="2823513" cy="47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1" tIns="46560" rIns="93121" bIns="4656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F6D99E-6BE6-4483-8126-A6E622C42BFA}" type="slidenum">
              <a:rPr lang="fa-IR" altLang="fa-IR"/>
              <a:pPr algn="l" eaLnBrk="1" hangingPunct="1">
                <a:spcBef>
                  <a:spcPct val="0"/>
                </a:spcBef>
              </a:pPr>
              <a:t>6</a:t>
            </a:fld>
            <a:endParaRPr lang="fa-IR" alt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26E8-5EDC-4E22-9768-C6C97532CB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1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5600" y="674688"/>
            <a:ext cx="6002338" cy="3376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fa-IR" dirty="0"/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1551" y="8549377"/>
            <a:ext cx="2911872" cy="45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1" tIns="46560" rIns="93121" bIns="4656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F6D99E-6BE6-4483-8126-A6E622C42BFA}" type="slidenum">
              <a:rPr lang="fa-IR" altLang="fa-IR"/>
              <a:pPr algn="l" eaLnBrk="1" hangingPunct="1">
                <a:spcBef>
                  <a:spcPct val="0"/>
                </a:spcBef>
              </a:pPr>
              <a:t>8</a:t>
            </a:fld>
            <a:endParaRPr lang="fa-IR" alt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26E8-5EDC-4E22-9768-C6C97532CB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5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84CBF-C9B5-406E-9573-9B29E2CB366A}" type="slidenum">
              <a:rPr lang="fa-IR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8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84CBF-C9B5-406E-9573-9B29E2CB366A}" type="slidenum">
              <a:rPr lang="fa-IR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5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3200" y="803275"/>
            <a:ext cx="7146925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fa-IR" dirty="0"/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1563" y="10182865"/>
            <a:ext cx="2920359" cy="5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90" tIns="47445" rIns="94890" bIns="474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F6D99E-6BE6-4483-8126-A6E622C42BFA}" type="slidenum">
              <a:rPr lang="fa-IR" altLang="fa-IR"/>
              <a:pPr algn="l" eaLnBrk="1" hangingPunct="1">
                <a:spcBef>
                  <a:spcPct val="0"/>
                </a:spcBef>
              </a:pPr>
              <a:t>18</a:t>
            </a:fld>
            <a:endParaRPr lang="fa-IR" alt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26E8-5EDC-4E22-9768-C6C97532CB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7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3200" y="803275"/>
            <a:ext cx="7146925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fa-IR" dirty="0"/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1563" y="10182865"/>
            <a:ext cx="2920359" cy="5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90" tIns="47445" rIns="94890" bIns="474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F6D99E-6BE6-4483-8126-A6E622C42BFA}" type="slidenum">
              <a:rPr lang="fa-IR" altLang="fa-IR"/>
              <a:pPr algn="l" eaLnBrk="1" hangingPunct="1">
                <a:spcBef>
                  <a:spcPct val="0"/>
                </a:spcBef>
              </a:pPr>
              <a:t>19</a:t>
            </a:fld>
            <a:endParaRPr lang="fa-IR" alt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26E8-5EDC-4E22-9768-C6C97532CB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0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84CBF-C9B5-406E-9573-9B29E2CB36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5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84CBF-C9B5-406E-9573-9B29E2CB36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40E1-57AA-4F28-B33A-796EE3C52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3F314-94BD-4EE4-B0F7-5E5AF9E5E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8BD95-6D08-4303-88FF-635BC21B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6F9FE-EF16-4B37-920D-7FC400F4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31C36-B3AB-481D-9F64-359E82D2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7BC5-FD81-4B72-B55B-74F73CE3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5F02F-81D4-4283-953B-AB4F7ABF1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13677-AEDF-42C1-9674-D0F816DF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9ECF-3DF1-49D5-A778-17A7A6F9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668B-5AAA-4052-9057-4D82054C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B6E2-EDD5-4F69-952E-5CB3E4B6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B77D1-6032-43B8-AB6B-B228E240C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6CEC-6CEE-4811-8BE1-D2F4D8FE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F4FA-052F-4EF7-807E-220D953E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110DF-BD28-4864-BC14-7F3F71C8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0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25"/>
            <a:ext cx="12192000" cy="9779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01600" y="204788"/>
            <a:ext cx="309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a-IR" altLang="en-US" sz="2800" b="1" dirty="0">
                <a:solidFill>
                  <a:srgbClr val="0D0D0D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بانک مرکزي جمهوري اسلامي ايران</a:t>
            </a:r>
            <a:endParaRPr lang="en-US" altLang="en-US" sz="2800" b="1" dirty="0">
              <a:solidFill>
                <a:srgbClr val="0D0D0D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5173" y="99300"/>
            <a:ext cx="799616" cy="79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47" y="1130300"/>
            <a:ext cx="11490157" cy="5046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031288" y="63595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26A6-D1AB-48A8-9BAE-3A0BF478627A}" type="datetime8">
              <a:rPr lang="fa-IR"/>
              <a:pPr>
                <a:defRPr/>
              </a:pPr>
              <a:t>12 ژوئن 23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163" y="6359525"/>
            <a:ext cx="401637" cy="365125"/>
          </a:xfrm>
        </p:spPr>
        <p:txBody>
          <a:bodyPr/>
          <a:lstStyle>
            <a:lvl1pPr algn="ctr" rtl="1">
              <a:defRPr b="1">
                <a:cs typeface="B Nazanin" panose="00000400000000000000" pitchFamily="2" charset="-78"/>
              </a:defRPr>
            </a:lvl1pPr>
          </a:lstStyle>
          <a:p>
            <a:pPr>
              <a:defRPr/>
            </a:pPr>
            <a:fld id="{C200ED55-AD6E-48BB-B4CF-F8C7FAB7FA2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25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C0398-5848-47CD-9198-C4C7051B3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8100" y="770285"/>
            <a:ext cx="3530600" cy="4472609"/>
          </a:xfrm>
          <a:prstGeom prst="roundRect">
            <a:avLst>
              <a:gd name="adj" fmla="val 11272"/>
            </a:avLst>
          </a:prstGeom>
          <a:noFill/>
          <a:ln w="88900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21D6-BBE3-4445-8E65-82B83C2C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A750-8C32-49CE-B3C3-5E7DC38C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D9C0B-85EA-40AB-B2E6-C179366B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389F-AD39-4E1F-9DC3-2433E8C2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13F3E-E712-4ACC-9BFF-2984462C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6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8544-AC27-4928-8368-71A8B378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42A61-182A-48E4-B8AA-8FDF7E9E1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A644-67FB-45E7-B1C5-7D42FB22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D0B9-31C3-49EA-AC4A-A2BC3F42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B562-5633-446A-89CF-50DDE64E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8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8653-797D-4C92-AB16-416570CF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45FA-9F52-45F5-BB10-ECA297594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DE15E-7F3C-4EB7-AFCB-4E2EBB0F5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DCAC4-0E09-411E-848C-F54844A5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6E06-1A40-446B-89DB-08534A24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C1942-A01D-4A16-B6B9-8B00CB47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0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BAB3-00D2-4555-B828-DC8D5F81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4239-4D6E-481D-9F2A-5AA6EA4AC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5A847-B981-4816-87DE-1E8AD0637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4F28A-392C-4D64-8E8C-98B057260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71563-25B4-4749-B3E6-7F8B86718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2FFDC-8202-4202-B14C-AF11C534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AD0-B002-4C66-B1EA-5C6C61D2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006A7-B272-4645-86BF-557C294F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6C96-E981-448B-9A3F-DF2D173B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76520-DE5D-4C1B-8452-9D595C84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8CBA3-35DD-4CA8-8284-7F2E2992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C00A9-F6DA-454B-9B95-E88B3755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6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8AD0F-C3C6-4FB5-BCB4-CDF6FE6E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3DC1B-877B-4EDC-9326-45ED05C7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5775A-F744-4BF8-A15F-50F59EDD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4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2B16-AD64-4D54-850F-05CD060F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9207-C8F1-4923-B02D-3144A82A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6EE7F-131F-44EB-9D83-2FCFF94DB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CE606-A837-4B0E-ACF8-ADA36028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123B1-8FEF-4F20-9278-DA22CEB8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CB856-29AB-419B-8CA7-CEBA0EEF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549D-C2C7-4B72-AF48-DCAB38F5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229B6-42B3-496E-B437-4C7A3CC06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E207-C907-4574-9241-75F61BA79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26B18-908E-4AA9-A08E-40FAA03C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CC1E9-EFAF-46D9-B0AF-B47ABAAE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48904-E67A-418E-A728-B6ECBE5E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2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AB176-89AB-4E38-83DF-33BA69B2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05ED7-3DBB-4BB1-B9B8-9CF0E74DF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CE26-4B55-4428-93AA-CA62DD315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AA43-45D8-4883-BE3F-92B53C2C6C0A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BB753-1A95-4C7B-B142-20D9748AA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9C06-3915-42C5-92CE-26213CCCB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2EF6-DB02-4731-B983-92171140D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233393" y="2393717"/>
            <a:ext cx="9756775" cy="175945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468000" algn="ctr" rtl="1">
              <a:lnSpc>
                <a:spcPct val="100000"/>
              </a:lnSpc>
              <a:buClr>
                <a:srgbClr val="002060"/>
              </a:buClr>
              <a:buNone/>
              <a:defRPr/>
            </a:pPr>
            <a:r>
              <a:rPr lang="fa-IR" sz="4000" b="1" spc="160" dirty="0">
                <a:latin typeface="IranNastaliq" pitchFamily="18" charset="0"/>
                <a:cs typeface="B Titr" panose="00000700000000000000" pitchFamily="2" charset="-78"/>
              </a:rPr>
              <a:t>تثبیت اقتصادی (ضرورتها و سیاستها)</a:t>
            </a:r>
          </a:p>
          <a:p>
            <a:pPr indent="-468000" algn="ctr" rtl="1">
              <a:lnSpc>
                <a:spcPct val="100000"/>
              </a:lnSpc>
              <a:buClr>
                <a:srgbClr val="002060"/>
              </a:buClr>
              <a:buNone/>
              <a:defRPr/>
            </a:pPr>
            <a:r>
              <a:rPr lang="en-US" sz="6000" b="1" spc="160" dirty="0">
                <a:latin typeface="IranNastaliq" pitchFamily="18" charset="0"/>
                <a:cs typeface="B Titr" panose="00000700000000000000" pitchFamily="2" charset="-78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Policy</a:t>
            </a:r>
            <a:r>
              <a:rPr lang="en-US" sz="6000" b="1" spc="160" dirty="0">
                <a:latin typeface="IranNastaliq" pitchFamily="18" charset="0"/>
                <a:cs typeface="B Titr" panose="00000700000000000000" pitchFamily="2" charset="-78"/>
              </a:rPr>
              <a:t>)</a:t>
            </a:r>
            <a:endParaRPr lang="fa-IR" sz="4000" b="1" spc="160" dirty="0">
              <a:latin typeface="IranNastaliq" pitchFamily="18" charset="0"/>
              <a:cs typeface="B Titr" panose="00000700000000000000" pitchFamily="2" charset="-78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798884" y="5348690"/>
            <a:ext cx="4860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fa-IR" altLang="fa-IR" sz="2400" b="1" dirty="0">
                <a:solidFill>
                  <a:srgbClr val="C00000"/>
                </a:solidFill>
                <a:latin typeface="B Nazanin"/>
                <a:cs typeface="IranNastaliq" pitchFamily="18" charset="0"/>
              </a:rPr>
              <a:t>بانک مرکزي جمهوري اسلامي ايران</a:t>
            </a:r>
            <a:br>
              <a:rPr lang="fa-IR" altLang="fa-IR" sz="2400" b="1" dirty="0">
                <a:solidFill>
                  <a:srgbClr val="C00000"/>
                </a:solidFill>
                <a:latin typeface="B Nazanin"/>
                <a:cs typeface="IranNastaliq" pitchFamily="18" charset="0"/>
              </a:rPr>
            </a:br>
            <a:r>
              <a:rPr lang="fa-IR" altLang="fa-IR" sz="2400" b="1" dirty="0">
                <a:solidFill>
                  <a:srgbClr val="C00000"/>
                </a:solidFill>
                <a:latin typeface="B Nazanin"/>
                <a:cs typeface="IranNastaliq" pitchFamily="18" charset="0"/>
              </a:rPr>
              <a:t>خرداد ۱۴۰2</a:t>
            </a:r>
            <a:endParaRPr lang="en-US" altLang="en-US" dirty="0">
              <a:solidFill>
                <a:srgbClr val="C0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819775" y="1108075"/>
            <a:ext cx="81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600" b="1" dirty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بسمه تعالي</a:t>
            </a:r>
          </a:p>
        </p:txBody>
      </p:sp>
    </p:spTree>
    <p:extLst>
      <p:ext uri="{BB962C8B-B14F-4D97-AF65-F5344CB8AC3E}">
        <p14:creationId xmlns:p14="http://schemas.microsoft.com/office/powerpoint/2010/main" val="22218462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59248"/>
              </p:ext>
            </p:extLst>
          </p:nvPr>
        </p:nvGraphicFramePr>
        <p:xfrm>
          <a:off x="2060029" y="1463484"/>
          <a:ext cx="7391144" cy="440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8600">
                  <a:extLst>
                    <a:ext uri="{9D8B030D-6E8A-4147-A177-3AD203B41FA5}">
                      <a16:colId xmlns:a16="http://schemas.microsoft.com/office/drawing/2014/main" val="2304695372"/>
                    </a:ext>
                  </a:extLst>
                </a:gridCol>
                <a:gridCol w="1262544">
                  <a:extLst>
                    <a:ext uri="{9D8B030D-6E8A-4147-A177-3AD203B41FA5}">
                      <a16:colId xmlns:a16="http://schemas.microsoft.com/office/drawing/2014/main" val="3831909697"/>
                    </a:ext>
                  </a:extLst>
                </a:gridCol>
              </a:tblGrid>
              <a:tr h="318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Hard peg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09366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No separate legal tender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7.3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1022684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Currency board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402087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Soft peg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47.7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11224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Conventional peg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436713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Stabilized arrangement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12.4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303761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Crawling peg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0882412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Crawl-like arrangement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12.4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347728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Pegged exchange rate within horizontal bands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8138256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Floating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33.2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66978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Floating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9399090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Free floating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2353464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Other managed arrangements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74122" y="60166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AvenirNextW1G-Bold"/>
                <a:cs typeface="B Nazanin" panose="00000400000000000000" pitchFamily="2" charset="-78"/>
              </a:rPr>
              <a:t>Source: EXCHANGE ARRANGEMENTS AND EXCHANGE RESTRICTIONS, IMF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0E87C-1C08-4624-903D-80B34CCB17B1}"/>
              </a:ext>
            </a:extLst>
          </p:cNvPr>
          <p:cNvSpPr/>
          <p:nvPr/>
        </p:nvSpPr>
        <p:spPr>
          <a:xfrm>
            <a:off x="3435740" y="1066452"/>
            <a:ext cx="462920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dirty="0">
                <a:latin typeface="Calibri Light" panose="020F0302020204030204" pitchFamily="34" charset="0"/>
                <a:cs typeface="B Titr" panose="00000700000000000000" pitchFamily="2" charset="-78"/>
              </a:rPr>
              <a:t>نظامهای  ارزی در 190 کشور در سال 2021 (درصد)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22360" y="253797"/>
            <a:ext cx="185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 rtl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a-IR" altLang="en-US" sz="2400" b="1" dirty="0" smtClean="0">
                <a:solidFill>
                  <a:prstClr val="black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نظام های ارزی</a:t>
            </a:r>
            <a:endParaRPr kumimoji="0" lang="fa-I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316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6266984" y="175192"/>
            <a:ext cx="554401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تحولات نرخ ارز، نقدینگی، تورم و تولید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47858"/>
              </p:ext>
            </p:extLst>
          </p:nvPr>
        </p:nvGraphicFramePr>
        <p:xfrm>
          <a:off x="1469013" y="1577551"/>
          <a:ext cx="9595941" cy="210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89">
                  <a:extLst>
                    <a:ext uri="{9D8B030D-6E8A-4147-A177-3AD203B41FA5}">
                      <a16:colId xmlns:a16="http://schemas.microsoft.com/office/drawing/2014/main" val="1758621293"/>
                    </a:ext>
                  </a:extLst>
                </a:gridCol>
                <a:gridCol w="1919189">
                  <a:extLst>
                    <a:ext uri="{9D8B030D-6E8A-4147-A177-3AD203B41FA5}">
                      <a16:colId xmlns:a16="http://schemas.microsoft.com/office/drawing/2014/main" val="3830276568"/>
                    </a:ext>
                  </a:extLst>
                </a:gridCol>
                <a:gridCol w="1919189">
                  <a:extLst>
                    <a:ext uri="{9D8B030D-6E8A-4147-A177-3AD203B41FA5}">
                      <a16:colId xmlns:a16="http://schemas.microsoft.com/office/drawing/2014/main" val="96722551"/>
                    </a:ext>
                  </a:extLst>
                </a:gridCol>
                <a:gridCol w="1782037">
                  <a:extLst>
                    <a:ext uri="{9D8B030D-6E8A-4147-A177-3AD203B41FA5}">
                      <a16:colId xmlns:a16="http://schemas.microsoft.com/office/drawing/2014/main" val="3593132719"/>
                    </a:ext>
                  </a:extLst>
                </a:gridCol>
                <a:gridCol w="2056337">
                  <a:extLst>
                    <a:ext uri="{9D8B030D-6E8A-4147-A177-3AD203B41FA5}">
                      <a16:colId xmlns:a16="http://schemas.microsoft.com/office/drawing/2014/main" val="2730559821"/>
                    </a:ext>
                  </a:extLst>
                </a:gridCol>
              </a:tblGrid>
              <a:tr h="8650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سالهای 1397 الی 1401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سالهای 1390 الی 1396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دهه 1380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دهه 1370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594327"/>
                  </a:ext>
                </a:extLst>
              </a:tr>
              <a:tr h="6222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نرخ دلار</a:t>
                      </a:r>
                      <a:r>
                        <a:rPr lang="fa-IR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بازار غیررسمی(درصد)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05996"/>
                  </a:ext>
                </a:extLst>
              </a:tr>
              <a:tr h="622219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97063/9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8839/1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886/1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2556/9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انحراف معیار نرخ دلار</a:t>
                      </a:r>
                      <a:r>
                        <a:rPr lang="fa-IR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بازار غیررسمی (ریال)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6207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24719"/>
              </p:ext>
            </p:extLst>
          </p:nvPr>
        </p:nvGraphicFramePr>
        <p:xfrm>
          <a:off x="1469013" y="3872160"/>
          <a:ext cx="9595941" cy="241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89">
                  <a:extLst>
                    <a:ext uri="{9D8B030D-6E8A-4147-A177-3AD203B41FA5}">
                      <a16:colId xmlns:a16="http://schemas.microsoft.com/office/drawing/2014/main" val="1316348684"/>
                    </a:ext>
                  </a:extLst>
                </a:gridCol>
                <a:gridCol w="1919189">
                  <a:extLst>
                    <a:ext uri="{9D8B030D-6E8A-4147-A177-3AD203B41FA5}">
                      <a16:colId xmlns:a16="http://schemas.microsoft.com/office/drawing/2014/main" val="848007221"/>
                    </a:ext>
                  </a:extLst>
                </a:gridCol>
                <a:gridCol w="1919189">
                  <a:extLst>
                    <a:ext uri="{9D8B030D-6E8A-4147-A177-3AD203B41FA5}">
                      <a16:colId xmlns:a16="http://schemas.microsoft.com/office/drawing/2014/main" val="1708315643"/>
                    </a:ext>
                  </a:extLst>
                </a:gridCol>
                <a:gridCol w="1782037">
                  <a:extLst>
                    <a:ext uri="{9D8B030D-6E8A-4147-A177-3AD203B41FA5}">
                      <a16:colId xmlns:a16="http://schemas.microsoft.com/office/drawing/2014/main" val="2073211428"/>
                    </a:ext>
                  </a:extLst>
                </a:gridCol>
                <a:gridCol w="2056337">
                  <a:extLst>
                    <a:ext uri="{9D8B030D-6E8A-4147-A177-3AD203B41FA5}">
                      <a16:colId xmlns:a16="http://schemas.microsoft.com/office/drawing/2014/main" val="3607908768"/>
                    </a:ext>
                  </a:extLst>
                </a:gridCol>
              </a:tblGrid>
              <a:tr h="8182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سالهای 1397 الی 1401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سالهای 1390 الی 1396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دهه 1380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دهه 1370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05751"/>
                  </a:ext>
                </a:extLst>
              </a:tr>
              <a:tr h="3750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33.0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نقدینگی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78839"/>
                  </a:ext>
                </a:extLst>
              </a:tr>
              <a:tr h="3750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32.2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17.8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پایه پولی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20713"/>
                  </a:ext>
                </a:extLst>
              </a:tr>
              <a:tr h="3750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42.4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19.0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24.4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تورم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91874"/>
                  </a:ext>
                </a:extLst>
              </a:tr>
              <a:tr h="4742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تولید ناخالص داخلی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2165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53896" y="1069719"/>
            <a:ext cx="738051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تحولات رشد میانگین سالانه متغیرها طی دوره های مختلف(درصد/ریال)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1877" y="6289893"/>
            <a:ext cx="4434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توضیح: رشد سالانه متغیرها بر اساس روش حسابی محاسبه شده است</a:t>
            </a:r>
            <a:endParaRPr lang="fa-IR" sz="1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43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10E87C-1C08-4624-903D-80B34CCB17B1}"/>
              </a:ext>
            </a:extLst>
          </p:cNvPr>
          <p:cNvSpPr/>
          <p:nvPr/>
        </p:nvSpPr>
        <p:spPr>
          <a:xfrm>
            <a:off x="3657600" y="175192"/>
            <a:ext cx="815339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400" dirty="0">
                <a:latin typeface="Calibri Light" panose="020F0302020204030204" pitchFamily="34" charset="0"/>
                <a:cs typeface="B Titr" panose="00000700000000000000" pitchFamily="2" charset="-78"/>
              </a:rPr>
              <a:t>تحولات اجزای اصلی تراز </a:t>
            </a:r>
            <a:r>
              <a:rPr lang="fa-IR" sz="2400" dirty="0" err="1">
                <a:latin typeface="Calibri Light" panose="020F0302020204030204" pitchFamily="34" charset="0"/>
                <a:cs typeface="B Titr" panose="00000700000000000000" pitchFamily="2" charset="-78"/>
              </a:rPr>
              <a:t>پرداخت‌های</a:t>
            </a:r>
            <a:r>
              <a:rPr lang="fa-IR" sz="2400" dirty="0">
                <a:latin typeface="Calibri Light" panose="020F0302020204030204" pitchFamily="34" charset="0"/>
                <a:cs typeface="B Titr" panose="00000700000000000000" pitchFamily="2" charset="-78"/>
              </a:rPr>
              <a:t> خارجی (میلیون دلار) 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271D03B-E901-4B4E-9C49-53D3306B7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37292"/>
              </p:ext>
            </p:extLst>
          </p:nvPr>
        </p:nvGraphicFramePr>
        <p:xfrm>
          <a:off x="1160058" y="1269238"/>
          <a:ext cx="9949219" cy="4926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35609">
                  <a:extLst>
                    <a:ext uri="{9D8B030D-6E8A-4147-A177-3AD203B41FA5}">
                      <a16:colId xmlns:a16="http://schemas.microsoft.com/office/drawing/2014/main" val="3578770434"/>
                    </a:ext>
                  </a:extLst>
                </a:gridCol>
                <a:gridCol w="1169652">
                  <a:extLst>
                    <a:ext uri="{9D8B030D-6E8A-4147-A177-3AD203B41FA5}">
                      <a16:colId xmlns:a16="http://schemas.microsoft.com/office/drawing/2014/main" val="3394113090"/>
                    </a:ext>
                  </a:extLst>
                </a:gridCol>
                <a:gridCol w="1169652">
                  <a:extLst>
                    <a:ext uri="{9D8B030D-6E8A-4147-A177-3AD203B41FA5}">
                      <a16:colId xmlns:a16="http://schemas.microsoft.com/office/drawing/2014/main" val="3592510711"/>
                    </a:ext>
                  </a:extLst>
                </a:gridCol>
                <a:gridCol w="1169652">
                  <a:extLst>
                    <a:ext uri="{9D8B030D-6E8A-4147-A177-3AD203B41FA5}">
                      <a16:colId xmlns:a16="http://schemas.microsoft.com/office/drawing/2014/main" val="3736900335"/>
                    </a:ext>
                  </a:extLst>
                </a:gridCol>
                <a:gridCol w="1169652">
                  <a:extLst>
                    <a:ext uri="{9D8B030D-6E8A-4147-A177-3AD203B41FA5}">
                      <a16:colId xmlns:a16="http://schemas.microsoft.com/office/drawing/2014/main" val="1910307814"/>
                    </a:ext>
                  </a:extLst>
                </a:gridCol>
                <a:gridCol w="2835002">
                  <a:extLst>
                    <a:ext uri="{9D8B030D-6E8A-4147-A177-3AD203B41FA5}">
                      <a16:colId xmlns:a16="http://schemas.microsoft.com/office/drawing/2014/main" val="3302426080"/>
                    </a:ext>
                  </a:extLst>
                </a:gridCol>
              </a:tblGrid>
              <a:tr h="87434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1401</a:t>
                      </a:r>
                    </a:p>
                    <a:p>
                      <a:pPr algn="ctr" rtl="1"/>
                      <a:r>
                        <a:rPr lang="en-US" sz="1800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800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برآورد اولیه و مقدماتی</a:t>
                      </a:r>
                      <a:r>
                        <a:rPr lang="fa-IR" sz="1800" dirty="0">
                          <a:cs typeface="B Nazanin" panose="00000400000000000000" pitchFamily="2" charset="-78"/>
                        </a:rPr>
                        <a:t>)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1400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1399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1398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1397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0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(ميليون دلار)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4922827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15508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11144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708-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1652-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26241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تراز حساب جاری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41498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23146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15844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3236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1885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30804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حساب کالا</a:t>
                      </a:r>
                    </a:p>
                  </a:txBody>
                  <a:tcPr marL="0" marR="45720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53260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98318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79470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49848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59975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92651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صادرات</a:t>
                      </a:r>
                    </a:p>
                  </a:txBody>
                  <a:tcPr marL="0" marR="45720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21524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75172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63626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46612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58090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61847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واردات (فوب)</a:t>
                      </a:r>
                    </a:p>
                  </a:txBody>
                  <a:tcPr marL="0" marR="45720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09826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6888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5359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3999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4504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4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6278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حساب خدمات</a:t>
                      </a:r>
                    </a:p>
                  </a:txBody>
                  <a:tcPr marL="0" marR="45720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26272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20404-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10229-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3677-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934-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19815-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تراز حساب مالی و سرمایه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65665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6063-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7544-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5889-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6019-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5552-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حساب سرمایه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612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14341-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2685-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2211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5085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14293-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حساب مالی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15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5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6984" y="175192"/>
            <a:ext cx="554401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چرا تثبیت؟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57532015"/>
              </p:ext>
            </p:extLst>
          </p:nvPr>
        </p:nvGraphicFramePr>
        <p:xfrm>
          <a:off x="1558349" y="1346542"/>
          <a:ext cx="9417269" cy="474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52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708183" y="169975"/>
            <a:ext cx="81455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fa-IR" altLang="en-US" b="1" dirty="0">
                <a:cs typeface="B Titr" panose="00000700000000000000" pitchFamily="2" charset="-78"/>
              </a:rPr>
              <a:t>نوسانات نرخ ارز عامل بی‌ثباتی اقتصادی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2684" y="1387362"/>
            <a:ext cx="1702674" cy="1093077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فرار سرمایه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56846" y="1408385"/>
            <a:ext cx="1702674" cy="1093076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هراس و ترس در بازارها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1008" y="1394112"/>
            <a:ext cx="1702674" cy="1093076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شوک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56846" y="3413702"/>
            <a:ext cx="1702674" cy="1093076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تورم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28594" y="3413702"/>
            <a:ext cx="1702674" cy="1093076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افزایش عرضه پول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4657395" y="1618592"/>
            <a:ext cx="735725" cy="67266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Striped Right Arrow 26"/>
          <p:cNvSpPr/>
          <p:nvPr/>
        </p:nvSpPr>
        <p:spPr>
          <a:xfrm>
            <a:off x="2039007" y="1618592"/>
            <a:ext cx="735725" cy="67266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Striped Right Arrow 27"/>
          <p:cNvSpPr/>
          <p:nvPr/>
        </p:nvSpPr>
        <p:spPr>
          <a:xfrm rot="16200000">
            <a:off x="3340321" y="2621250"/>
            <a:ext cx="735725" cy="672662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Striped Right Arrow 28"/>
          <p:cNvSpPr/>
          <p:nvPr/>
        </p:nvSpPr>
        <p:spPr>
          <a:xfrm rot="10800000">
            <a:off x="4657395" y="3623909"/>
            <a:ext cx="735725" cy="67266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Striped Right Arrow 29"/>
          <p:cNvSpPr/>
          <p:nvPr/>
        </p:nvSpPr>
        <p:spPr>
          <a:xfrm rot="10800000">
            <a:off x="7166743" y="3623909"/>
            <a:ext cx="735725" cy="67266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978946" y="4808467"/>
            <a:ext cx="106049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1">
            <a:spAutoFit/>
          </a:bodyPr>
          <a:lstStyle/>
          <a:p>
            <a:pPr algn="just" rtl="1"/>
            <a:r>
              <a:rPr lang="fa-IR" b="1" dirty="0">
                <a:cs typeface="B Nazanin" panose="00000400000000000000" pitchFamily="2" charset="-78"/>
              </a:rPr>
              <a:t>تثبیت سطح عمومی قیمت‌ها و به تبع آن برقراری تثبیت نسبی در اقتصاد مستلزم آن است که چرخه مذکور با اقدامات و سياست‌هاي مقتضی به نحو مناسبي که غالباً معطوف به نوسانات نامطلوب نرخ ارز اسمي است، مديريت گردد.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1614" y="5624563"/>
            <a:ext cx="1060493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just" rtl="1">
              <a:defRPr/>
            </a:pPr>
            <a:r>
              <a:rPr lang="fa-IR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در شرایط بی ثباتی اقتصاد کلان، </a:t>
            </a:r>
            <a:r>
              <a:rPr lang="fa-IR" b="1" dirty="0">
                <a:cs typeface="B Nazanin" panose="00000400000000000000" pitchFamily="2" charset="-78"/>
              </a:rPr>
              <a:t>ریسک</a:t>
            </a:r>
            <a:r>
              <a:rPr lang="fa-IR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و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نااطمینانی فعالیت های اقتصادی افزایش می یابد که این امر به صورت یک چرخه معیوب موجب تضعیف سمت عرضه اقتصاد و تشدید بی ثباتی می شود و از این‌رو ایجاد </a:t>
            </a:r>
            <a:r>
              <a:rPr lang="fa-IR" b="1" u="sng" dirty="0">
                <a:solidFill>
                  <a:srgbClr val="C00000"/>
                </a:solidFill>
                <a:cs typeface="B Nazanin" panose="00000400000000000000" pitchFamily="2" charset="-78"/>
              </a:rPr>
              <a:t>محیطی باثبات و پیش بینی پذیر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یکی از مهمترین محورهای تقویت سمت عرضه اقتصاد کشور در شرایط کنونی محسوب می شود.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03516" y="3419945"/>
            <a:ext cx="1702674" cy="1093077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افزایش ارزش دارایی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54094" y="1408384"/>
            <a:ext cx="1702674" cy="1093077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افزایش نرخ ارز</a:t>
            </a:r>
          </a:p>
        </p:txBody>
      </p:sp>
      <p:sp>
        <p:nvSpPr>
          <p:cNvPr id="20" name="Striped Right Arrow 19"/>
          <p:cNvSpPr/>
          <p:nvPr/>
        </p:nvSpPr>
        <p:spPr>
          <a:xfrm>
            <a:off x="7166743" y="1618592"/>
            <a:ext cx="735725" cy="67266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Striped Right Arrow 21"/>
          <p:cNvSpPr/>
          <p:nvPr/>
        </p:nvSpPr>
        <p:spPr>
          <a:xfrm rot="3589631">
            <a:off x="10017425" y="2637922"/>
            <a:ext cx="735725" cy="672662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7970780" y="3419945"/>
            <a:ext cx="1702674" cy="1093077"/>
          </a:xfrm>
          <a:prstGeom prst="roundRect">
            <a:avLst>
              <a:gd name="adj" fmla="val 24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افزایش تقاضای پول</a:t>
            </a:r>
          </a:p>
        </p:txBody>
      </p:sp>
      <p:sp>
        <p:nvSpPr>
          <p:cNvPr id="26" name="Striped Right Arrow 25"/>
          <p:cNvSpPr/>
          <p:nvPr/>
        </p:nvSpPr>
        <p:spPr>
          <a:xfrm rot="7029082">
            <a:off x="8572343" y="2645938"/>
            <a:ext cx="735725" cy="672662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619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6984" y="175192"/>
            <a:ext cx="554401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محورهای سیاست تثبیت اقتصادی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723138"/>
              </p:ext>
            </p:extLst>
          </p:nvPr>
        </p:nvGraphicFramePr>
        <p:xfrm>
          <a:off x="1227274" y="1013956"/>
          <a:ext cx="10079420" cy="563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57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68388" y="191588"/>
            <a:ext cx="6888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fa-IR" sz="2400" b="1" dirty="0">
                <a:cs typeface="B Titr" panose="00000700000000000000" pitchFamily="2" charset="-78"/>
              </a:rPr>
              <a:t>میزان مداخله بانک مرکزی به نرخ بازار در بازار غیررسمی </a:t>
            </a:r>
            <a:r>
              <a:rPr lang="fa-IR" sz="2400" dirty="0">
                <a:latin typeface="IranNastaliq" pitchFamily="18" charset="0"/>
                <a:cs typeface="B Titr" panose="00000700000000000000" pitchFamily="2" charset="-78"/>
              </a:rPr>
              <a:t>(میلیون دلار)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310517-C871-4211-A8EF-5ACB00DF6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92407"/>
              </p:ext>
            </p:extLst>
          </p:nvPr>
        </p:nvGraphicFramePr>
        <p:xfrm>
          <a:off x="925737" y="1405717"/>
          <a:ext cx="10588484" cy="4940490"/>
        </p:xfrm>
        <a:graphic>
          <a:graphicData uri="http://schemas.openxmlformats.org/drawingml/2006/table">
            <a:tbl>
              <a:tblPr rtl="1" firstRow="1" firstCol="1" bandRow="1"/>
              <a:tblGrid>
                <a:gridCol w="2647121">
                  <a:extLst>
                    <a:ext uri="{9D8B030D-6E8A-4147-A177-3AD203B41FA5}">
                      <a16:colId xmlns:a16="http://schemas.microsoft.com/office/drawing/2014/main" val="343334036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496947037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2693118162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3950554804"/>
                    </a:ext>
                  </a:extLst>
                </a:gridCol>
              </a:tblGrid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سال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اسکناس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حواله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2231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1389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4,870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4,870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05410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1390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360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15,970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16,330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122305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1393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117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1,712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1,829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306262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1394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1,432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1,897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3,329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10413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1395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4,763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6,957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11,720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785926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1396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7,374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11,141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18,515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560108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1397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122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174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22063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452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452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56506"/>
                  </a:ext>
                </a:extLst>
              </a:tr>
              <a:tr h="49404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 کل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14620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42599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57218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7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2688" y="167640"/>
            <a:ext cx="789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Titr" panose="00000700000000000000" pitchFamily="2" charset="-78"/>
              </a:rPr>
              <a:t>نظام ارزی کشور در سال‌های اخیر از نظر تعدد نرخ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187C565E-1EB3-40E4-91F4-DAD99CAE5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85630"/>
              </p:ext>
            </p:extLst>
          </p:nvPr>
        </p:nvGraphicFramePr>
        <p:xfrm>
          <a:off x="399393" y="1009681"/>
          <a:ext cx="11609820" cy="52370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765822">
                  <a:extLst>
                    <a:ext uri="{9D8B030D-6E8A-4147-A177-3AD203B41FA5}">
                      <a16:colId xmlns:a16="http://schemas.microsoft.com/office/drawing/2014/main" val="444137727"/>
                    </a:ext>
                  </a:extLst>
                </a:gridCol>
                <a:gridCol w="1840890">
                  <a:extLst>
                    <a:ext uri="{9D8B030D-6E8A-4147-A177-3AD203B41FA5}">
                      <a16:colId xmlns:a16="http://schemas.microsoft.com/office/drawing/2014/main" val="1720598212"/>
                    </a:ext>
                  </a:extLst>
                </a:gridCol>
                <a:gridCol w="2003108">
                  <a:extLst>
                    <a:ext uri="{9D8B030D-6E8A-4147-A177-3AD203B41FA5}">
                      <a16:colId xmlns:a16="http://schemas.microsoft.com/office/drawing/2014/main" val="736574432"/>
                    </a:ext>
                  </a:extLst>
                </a:gridCol>
              </a:tblGrid>
              <a:tr h="30425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عناوین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تعداد نرخ‌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سال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811296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1-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ترجیحی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(4200 تومان)، 2-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نیمای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پتروشیمی، 3-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نیمای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غیرپتروشیمی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4- اسکناس سنا، 5-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لحظه‌ای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اسکناس سنا، 6- حواله سنا، 7- اسکناس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8- حواله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8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1397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291211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600" b="1">
                          <a:cs typeface="B Nazanin" panose="00000400000000000000" pitchFamily="2" charset="-78"/>
                        </a:rPr>
                        <a:t>1- ترجیحی (4200 تومان)، 2- حواله نیما، 3- اسکناس سنا، 4- لحظه‌ای اسکناس سنا، 5- حواله سنا، 6- اسکناس </a:t>
                      </a:r>
                      <a:r>
                        <a:rPr lang="en-US" sz="1600" b="1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>
                          <a:cs typeface="B Nazanin" panose="00000400000000000000" pitchFamily="2" charset="-78"/>
                        </a:rPr>
                        <a:t>، 7- حواله </a:t>
                      </a:r>
                      <a:r>
                        <a:rPr lang="en-US" sz="1600" b="1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>
                          <a:cs typeface="B Nazanin" panose="00000400000000000000" pitchFamily="2" charset="-78"/>
                        </a:rPr>
                        <a:t>، 8- اسکناس بازار متشکل معاملات ارز ایران</a:t>
                      </a:r>
                      <a:endParaRPr lang="en-U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8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1398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103936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600" b="1">
                          <a:cs typeface="B Nazanin" panose="00000400000000000000" pitchFamily="2" charset="-78"/>
                        </a:rPr>
                        <a:t>1- ترجیحی (4200 تومان)، 2- حواله نیما، 3- اسکناس سنا، 4- لحظه‌ای اسکناس سنا، 5- حواله سنا، 6- اسکناس </a:t>
                      </a:r>
                      <a:r>
                        <a:rPr lang="en-US" sz="1600" b="1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>
                          <a:cs typeface="B Nazanin" panose="00000400000000000000" pitchFamily="2" charset="-78"/>
                        </a:rPr>
                        <a:t>، 7- حواله </a:t>
                      </a:r>
                      <a:r>
                        <a:rPr lang="en-US" sz="1600" b="1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>
                          <a:cs typeface="B Nazanin" panose="00000400000000000000" pitchFamily="2" charset="-78"/>
                        </a:rPr>
                        <a:t>، 8- اسکناس بازار متشکل معاملات ارز ایران</a:t>
                      </a:r>
                      <a:endParaRPr lang="en-U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8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1399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24557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1- ترجیحی (4200 تومان)، 2- حواله نیما، 3- اسکناس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4- حواله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5- لحظه‌ای اسکناس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6- اسکناس بازار متشکل معاملات ارز ایران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6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1400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132859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1- حواله نیما، 2- اسکناس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3- حواله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4- لحظه‌ای اسکناس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5- اسکناس بازار متشکل معاملات ارز ایران، 6- نرخ اسکناس توافقی بازار متشکل (از تیرماه) 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6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1401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3733356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1- نرخ حواله کالاهای اساسی (متوسط 28500 تومان)، 2- اسکناس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 3- حواله </a:t>
                      </a:r>
                      <a:r>
                        <a:rPr lang="en-US" sz="1600" b="1" dirty="0">
                          <a:cs typeface="B Nazanin" panose="00000400000000000000" pitchFamily="2" charset="-78"/>
                        </a:rPr>
                        <a:t>ETS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،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3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400" b="1" dirty="0">
                          <a:cs typeface="B Nazanin" panose="00000400000000000000" pitchFamily="2" charset="-78"/>
                        </a:rPr>
                        <a:t>وضعیت کنونی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89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48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224588" y="154678"/>
            <a:ext cx="8710612" cy="94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fa-IR" sz="3200" b="1" dirty="0">
                <a:solidFill>
                  <a:srgbClr val="000000"/>
                </a:solidFill>
                <a:cs typeface="B Titr" panose="00000700000000000000" pitchFamily="2" charset="-78"/>
              </a:rPr>
              <a:t>ثبات بخشی بازار ارز:</a:t>
            </a:r>
            <a:endParaRPr lang="en-US" sz="3200" b="1" dirty="0">
              <a:cs typeface="B Titr" panose="00000700000000000000" pitchFamily="2" charset="-78"/>
            </a:endParaRPr>
          </a:p>
          <a:p>
            <a:pPr lvl="0" algn="r" rtl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سیاست گذاری و تنظیم گری بازار ارز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D5249-CACF-4627-B16C-F6E2951BBB92}"/>
              </a:ext>
            </a:extLst>
          </p:cNvPr>
          <p:cNvSpPr txBox="1"/>
          <p:nvPr/>
        </p:nvSpPr>
        <p:spPr>
          <a:xfrm>
            <a:off x="376613" y="1115739"/>
            <a:ext cx="11558587" cy="5459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تامین ارز مورد نیاز جهت واردات کالاهای اساسی در بستر سامانه نیما با نرخ 28500 تومان به </a:t>
            </a:r>
            <a:r>
              <a:rPr lang="fa-IR" b="1" dirty="0" err="1">
                <a:cs typeface="B Nazanin" panose="00000400000000000000" pitchFamily="2" charset="-78"/>
              </a:rPr>
              <a:t>ازای</a:t>
            </a:r>
            <a:r>
              <a:rPr lang="fa-IR" b="1" dirty="0">
                <a:cs typeface="B Nazanin" panose="00000400000000000000" pitchFamily="2" charset="-78"/>
              </a:rPr>
              <a:t> هر دلار آمریکا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راه‌اندازی مرکز مبادله ارز و طلای ایران با هدف: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i="0" dirty="0">
                <a:solidFill>
                  <a:srgbClr val="333333"/>
                </a:solidFill>
                <a:effectLst/>
                <a:latin typeface="IRANSans"/>
                <a:cs typeface="B Nazanin" panose="00000400000000000000" pitchFamily="2" charset="-78"/>
              </a:rPr>
              <a:t>ایجاد مرجعیت برای نرخ ارز از کانال بازار رسمی ارز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i="0" dirty="0">
                <a:solidFill>
                  <a:srgbClr val="333333"/>
                </a:solidFill>
                <a:effectLst/>
                <a:latin typeface="IRANSans"/>
                <a:cs typeface="B Nazanin" panose="00000400000000000000" pitchFamily="2" charset="-78"/>
              </a:rPr>
              <a:t>عرضه منابع ارزی حاصل از صادرات شرکت‌های صنایع پتروشیمی، مس، معادن، فولاد، پالایش نفت، قیر و سایر صادرکنندگان در تالار حواله ارزی  به واردکنندگان کالاهای غیر اساسی 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i="0" dirty="0">
                <a:solidFill>
                  <a:srgbClr val="333333"/>
                </a:solidFill>
                <a:effectLst/>
                <a:latin typeface="IRANSans"/>
                <a:cs typeface="B Nazanin" panose="00000400000000000000" pitchFamily="2" charset="-78"/>
              </a:rPr>
              <a:t>پاسخگویی به همه نیازهای واقعی ارزی سرفصل‌های</a:t>
            </a:r>
            <a:r>
              <a:rPr lang="fa-IR" b="1" dirty="0">
                <a:solidFill>
                  <a:srgbClr val="333333"/>
                </a:solidFill>
                <a:latin typeface="IRANSans"/>
                <a:cs typeface="B Nazanin" panose="00000400000000000000" pitchFamily="2" charset="-78"/>
              </a:rPr>
              <a:t> خدماتی با رویکرد تسهیل مقررات، </a:t>
            </a:r>
            <a:r>
              <a:rPr lang="fa-IR" b="1" i="0" dirty="0">
                <a:solidFill>
                  <a:srgbClr val="00B0F0"/>
                </a:solidFill>
                <a:effectLst/>
                <a:latin typeface="IRANSans"/>
                <a:cs typeface="B Nazanin" panose="00000400000000000000" pitchFamily="2" charset="-78"/>
              </a:rPr>
              <a:t>(فهرست سرفصل‌های تقاضای ارز خدماتی نسبت به قبل مورد بازنگری واقع شده و تعداد سرفصل‌های تحت پوشش افزایش یافته است)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i="0" dirty="0">
                <a:solidFill>
                  <a:srgbClr val="333333"/>
                </a:solidFill>
                <a:effectLst/>
                <a:latin typeface="IRANSans"/>
                <a:cs typeface="B Nazanin" panose="00000400000000000000" pitchFamily="2" charset="-78"/>
              </a:rPr>
              <a:t>تغییر رویکرد نظارت بر منابع و مصارف ارزی کشور از حالت نظارت پسین به نظارت پیشین </a:t>
            </a:r>
            <a:r>
              <a:rPr lang="fa-IR" b="1" i="0" dirty="0">
                <a:solidFill>
                  <a:srgbClr val="00B0F0"/>
                </a:solidFill>
                <a:effectLst/>
                <a:latin typeface="IRANSans"/>
                <a:cs typeface="B Nazanin" panose="00000400000000000000" pitchFamily="2" charset="-78"/>
              </a:rPr>
              <a:t>(بررسی اصالت و اهلیت متقاضی ارز در بستر </a:t>
            </a:r>
            <a:r>
              <a:rPr lang="fa-IR" b="1" i="0" dirty="0" err="1">
                <a:solidFill>
                  <a:srgbClr val="00B0F0"/>
                </a:solidFill>
                <a:effectLst/>
                <a:latin typeface="IRANSans"/>
                <a:cs typeface="B Nazanin" panose="00000400000000000000" pitchFamily="2" charset="-78"/>
              </a:rPr>
              <a:t>سامانه‌های</a:t>
            </a:r>
            <a:r>
              <a:rPr lang="fa-IR" b="1" i="0" dirty="0">
                <a:solidFill>
                  <a:srgbClr val="00B0F0"/>
                </a:solidFill>
                <a:effectLst/>
                <a:latin typeface="IRANSans"/>
                <a:cs typeface="B Nazanin" panose="00000400000000000000" pitchFamily="2" charset="-78"/>
              </a:rPr>
              <a:t> </a:t>
            </a:r>
            <a:r>
              <a:rPr lang="fa-IR" b="1" i="0" dirty="0" err="1">
                <a:solidFill>
                  <a:srgbClr val="00B0F0"/>
                </a:solidFill>
                <a:effectLst/>
                <a:latin typeface="IRANSans"/>
                <a:cs typeface="B Nazanin" panose="00000400000000000000" pitchFamily="2" charset="-78"/>
              </a:rPr>
              <a:t>پایه‌ای</a:t>
            </a:r>
            <a:r>
              <a:rPr lang="fa-IR" b="1" i="0" dirty="0">
                <a:solidFill>
                  <a:srgbClr val="00B0F0"/>
                </a:solidFill>
                <a:effectLst/>
                <a:latin typeface="IRANSans"/>
                <a:cs typeface="B Nazanin" panose="00000400000000000000" pitchFamily="2" charset="-78"/>
              </a:rPr>
              <a:t> تخصیص ارز نظیر ناخدا)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fld id="{D1E6E46A-A9B6-4D40-A9E4-8197469EBDBF}" type="CELLRANGE">
              <a:rPr lang="fa-IR" b="1">
                <a:latin typeface="IRANSans"/>
                <a:cs typeface="B Nazanin" panose="00000400000000000000" pitchFamily="2" charset="-78"/>
              </a:rPr>
              <a:pPr marL="285750" indent="-285750" algn="r" rtl="1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t>اصلاح دستورالعمل اجرایی  فروش اسکناس ارز در سرفصل تأمین نیازهای ضروری از طریق واریز به حساب ارزی بانکی</a:t>
            </a:fld>
            <a:endParaRPr lang="fa-IR" b="1" dirty="0">
              <a:latin typeface="IRANSan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latin typeface="IRANSans"/>
                <a:cs typeface="B Nazanin" panose="00000400000000000000" pitchFamily="2" charset="-78"/>
              </a:rPr>
              <a:t>همکاری و هماهنگی با وزارت‌خانه‌های صنعت، معدن و تجارت، وزارت جهاد کشاورزی، وزارت بهداشت، درمان و آموزش پزشکی به جهت سازگاری بین نقشه ارزی و تجاری کشور </a:t>
            </a:r>
            <a:r>
              <a:rPr lang="fa-IR" b="1" dirty="0">
                <a:solidFill>
                  <a:srgbClr val="00B0F0"/>
                </a:solidFill>
                <a:latin typeface="IRANSans"/>
                <a:cs typeface="B Nazanin" panose="00000400000000000000" pitchFamily="2" charset="-78"/>
              </a:rPr>
              <a:t>در قالب کمیته های ماده 2 و 3 مصوبات چهاردهمین جلسه شورایعالی هماهنگی اقتصادی مورخ 1397/07/10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i="0" dirty="0">
                <a:effectLst/>
                <a:latin typeface="IRANSans"/>
                <a:cs typeface="B Nazanin" panose="00000400000000000000" pitchFamily="2" charset="-78"/>
              </a:rPr>
              <a:t>مداخله </a:t>
            </a:r>
            <a:r>
              <a:rPr lang="fa-IR" b="1" i="0" dirty="0" err="1">
                <a:effectLst/>
                <a:latin typeface="IRANSans"/>
                <a:cs typeface="B Nazanin" panose="00000400000000000000" pitchFamily="2" charset="-78"/>
              </a:rPr>
              <a:t>حاشیه‌ای</a:t>
            </a:r>
            <a:r>
              <a:rPr lang="fa-IR" b="1" i="0" dirty="0">
                <a:effectLst/>
                <a:latin typeface="IRANSans"/>
                <a:cs typeface="B Nazanin" panose="00000400000000000000" pitchFamily="2" charset="-78"/>
              </a:rPr>
              <a:t> در بازار ارز و طلا  از طریق فروش ارز به اشخاص (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  <a:cs typeface="B Nazanin" panose="00000400000000000000" pitchFamily="2" charset="-78"/>
              </a:rPr>
              <a:t>منوط به </a:t>
            </a:r>
            <a:r>
              <a:rPr lang="fa-IR" b="1" i="0" dirty="0" err="1">
                <a:solidFill>
                  <a:srgbClr val="FF0000"/>
                </a:solidFill>
                <a:effectLst/>
                <a:latin typeface="IRANSans"/>
                <a:cs typeface="B Nazanin" panose="00000400000000000000" pitchFamily="2" charset="-78"/>
              </a:rPr>
              <a:t>سپرده‌گذاری</a:t>
            </a:r>
            <a:r>
              <a:rPr lang="fa-IR" b="1" i="0" dirty="0">
                <a:solidFill>
                  <a:srgbClr val="FF0000"/>
                </a:solidFill>
                <a:effectLst/>
                <a:latin typeface="IRANSans"/>
                <a:cs typeface="B Nazanin" panose="00000400000000000000" pitchFamily="2" charset="-78"/>
              </a:rPr>
              <a:t> ارزی نزد </a:t>
            </a:r>
            <a:r>
              <a:rPr lang="fa-IR" b="1" i="0" dirty="0" err="1">
                <a:solidFill>
                  <a:srgbClr val="FF0000"/>
                </a:solidFill>
                <a:effectLst/>
                <a:latin typeface="IRANSans"/>
                <a:cs typeface="B Nazanin" panose="00000400000000000000" pitchFamily="2" charset="-78"/>
              </a:rPr>
              <a:t>بانک‌ها</a:t>
            </a:r>
            <a:r>
              <a:rPr lang="fa-IR" b="1" i="0" dirty="0">
                <a:effectLst/>
                <a:latin typeface="IRANSans"/>
                <a:cs typeface="B Nazanin" panose="00000400000000000000" pitchFamily="2" charset="-78"/>
              </a:rPr>
              <a:t>) و عرضه سکه در بورس کالا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4383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4D5249-CACF-4627-B16C-F6E2951BBB92}"/>
              </a:ext>
            </a:extLst>
          </p:cNvPr>
          <p:cNvSpPr txBox="1"/>
          <p:nvPr/>
        </p:nvSpPr>
        <p:spPr>
          <a:xfrm>
            <a:off x="586821" y="1283483"/>
            <a:ext cx="11048132" cy="4619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کاهش مدت زمان بازگشت ارز صادراتی از ۱۲۵ روز به ۸۰ روز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تمرکز خرید ارز اسکناس و رفع تعهد صادراتی در بانک ملی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فروش ارز تأمین نیازهای ضروری (سرفصل ۵۶) از طریق واریز به حساب ارزی نزد بانک‌ها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تخصیص به روز و به هنگام کالاهای اساسی، دارو و تجهیزات پزشکی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تسهیل واردات طلا به کشور و حذف شرط الزام به گشایش اعتبار اسنادی برای واردات طلا</a:t>
            </a: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ارائه ارز مسافرتی به مسافرین بعد از گیت فرودگاه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جلوگیری از ایجاد درخواست‌های غیرواقعی ارز برای واردات در قالب مسدودسازی معادل ریالی مبلغ ارز در حساب متقاضی نزد بانک‌ها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تقویت عرضه ارز از طریق بهره‌گیری از ظرفیت‌های کشورهای دوست و همسایگان نظیر چین و امارات از طریق دریافت خط اعتباری ارزی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اتصال سامانه‌های پیام‌رسان ملی بانک‌های ایران و روسیه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اتخاذ رویکرد فعال در دیپلماسی منطقه‌ای در حوزه پولی و ارزی</a:t>
            </a:r>
          </a:p>
          <a:p>
            <a:pPr marL="285750" lvl="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گسترش تعاملات تجاری در بستر استفاده از ظرفیت های اتحادیه پایاپای آسیایی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(ACU)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224588" y="154678"/>
            <a:ext cx="8710612" cy="4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 rtl="1">
              <a:buNone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سیاست گذاری و تنظیم گری بازار ارز</a:t>
            </a:r>
          </a:p>
        </p:txBody>
      </p:sp>
    </p:spTree>
    <p:extLst>
      <p:ext uri="{BB962C8B-B14F-4D97-AF65-F5344CB8AC3E}">
        <p14:creationId xmlns:p14="http://schemas.microsoft.com/office/powerpoint/2010/main" val="9861101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477" y="1271751"/>
            <a:ext cx="10134600" cy="4687614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ü"/>
            </a:pPr>
            <a:r>
              <a:rPr lang="fa-IR" sz="4400" dirty="0">
                <a:latin typeface="IranNastaliq" panose="02020505000000020003" pitchFamily="18" charset="0"/>
                <a:cs typeface="IranNastaliq" panose="02020505000000020003" pitchFamily="18" charset="0"/>
              </a:rPr>
              <a:t>چرا سیاستهای تثبیت؟</a:t>
            </a:r>
          </a:p>
          <a:p>
            <a:pPr algn="r" rtl="1">
              <a:lnSpc>
                <a:spcPct val="20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ü"/>
            </a:pPr>
            <a:r>
              <a:rPr lang="fa-IR" sz="4400" dirty="0">
                <a:latin typeface="IranNastaliq" panose="02020505000000020003" pitchFamily="18" charset="0"/>
                <a:cs typeface="IranNastaliq" panose="02020505000000020003" pitchFamily="18" charset="0"/>
              </a:rPr>
              <a:t>اقدامات انجام شده</a:t>
            </a:r>
          </a:p>
          <a:p>
            <a:pPr algn="r" rtl="1">
              <a:lnSpc>
                <a:spcPct val="20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ü"/>
            </a:pPr>
            <a:r>
              <a:rPr lang="fa-IR" sz="4400" dirty="0">
                <a:latin typeface="IranNastaliq" panose="02020505000000020003" pitchFamily="18" charset="0"/>
                <a:cs typeface="IranNastaliq" panose="02020505000000020003" pitchFamily="18" charset="0"/>
              </a:rPr>
              <a:t>اقدامات آتی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9500" y="175192"/>
            <a:ext cx="81915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فهرست</a:t>
            </a:r>
            <a:endParaRPr lang="fa-IR" altLang="fa-IR" sz="2800" dirty="0"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69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0E0E92B5-3D9D-4556-9ACF-11F584B0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790" y="3782186"/>
            <a:ext cx="19913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600"/>
              </a:spcBef>
              <a:defRPr/>
            </a:pPr>
            <a:r>
              <a:rPr lang="fa-IR" sz="1400" dirty="0">
                <a:solidFill>
                  <a:prstClr val="black"/>
                </a:solidFill>
                <a:latin typeface="IranNastaliq" pitchFamily="18" charset="0"/>
                <a:cs typeface="B Titr" panose="00000700000000000000" pitchFamily="2" charset="-78"/>
              </a:rPr>
              <a:t>واحد: میلیون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8533" y="137382"/>
            <a:ext cx="649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1">
              <a:defRPr/>
            </a:pPr>
            <a:r>
              <a:rPr lang="fa-IR" b="1" dirty="0">
                <a:solidFill>
                  <a:prstClr val="black"/>
                </a:solidFill>
                <a:latin typeface="IPT Nazanin" panose="00000400000000000000" pitchFamily="2" charset="2"/>
                <a:cs typeface="B Titr" panose="00000700000000000000" pitchFamily="2" charset="-78"/>
              </a:rPr>
              <a:t>میزان فروش اسکناس در بازار متشکل از بهمن ماه 1401 لغایت 20 خرداد 1402</a:t>
            </a:r>
          </a:p>
          <a:p>
            <a:pPr algn="ctr" defTabSz="457200" rtl="1">
              <a:defRPr/>
            </a:pPr>
            <a:endParaRPr lang="fa-IR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BDA191-74B8-4D00-A9A6-838B1E923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53643"/>
              </p:ext>
            </p:extLst>
          </p:nvPr>
        </p:nvGraphicFramePr>
        <p:xfrm>
          <a:off x="2131177" y="4316555"/>
          <a:ext cx="7797055" cy="2425440"/>
        </p:xfrm>
        <a:graphic>
          <a:graphicData uri="http://schemas.openxmlformats.org/drawingml/2006/table">
            <a:tbl>
              <a:tblPr rtl="1"/>
              <a:tblGrid>
                <a:gridCol w="1737995">
                  <a:extLst>
                    <a:ext uri="{9D8B030D-6E8A-4147-A177-3AD203B41FA5}">
                      <a16:colId xmlns:a16="http://schemas.microsoft.com/office/drawing/2014/main" val="3412107364"/>
                    </a:ext>
                  </a:extLst>
                </a:gridCol>
                <a:gridCol w="3029530">
                  <a:extLst>
                    <a:ext uri="{9D8B030D-6E8A-4147-A177-3AD203B41FA5}">
                      <a16:colId xmlns:a16="http://schemas.microsoft.com/office/drawing/2014/main" val="3842262248"/>
                    </a:ext>
                  </a:extLst>
                </a:gridCol>
                <a:gridCol w="3029530">
                  <a:extLst>
                    <a:ext uri="{9D8B030D-6E8A-4147-A177-3AD203B41FA5}">
                      <a16:colId xmlns:a16="http://schemas.microsoft.com/office/drawing/2014/main" val="4062289650"/>
                    </a:ext>
                  </a:extLst>
                </a:gridCol>
              </a:tblGrid>
              <a:tr h="398554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ماه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میزان دلار معامله شده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میزان یورو معامله شده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53467"/>
                  </a:ext>
                </a:extLst>
              </a:tr>
              <a:tr h="352948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بهمن 1401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303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50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38478"/>
                  </a:ext>
                </a:extLst>
              </a:tr>
              <a:tr h="342252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اسفند 1401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422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28</a:t>
                      </a:r>
                      <a:endParaRPr lang="en-US" sz="1600" b="1" i="0" u="none" strike="noStrike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170234"/>
                  </a:ext>
                </a:extLst>
              </a:tr>
              <a:tr h="299471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فروردین 1402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35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2</a:t>
                      </a:r>
                      <a:endParaRPr lang="en-US" sz="1600" b="1" i="0" u="none" strike="noStrike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093649"/>
                  </a:ext>
                </a:extLst>
              </a:tr>
              <a:tr h="315625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اردیبهشت 1402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93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12</a:t>
                      </a:r>
                      <a:endParaRPr lang="en-US" sz="1600" b="1" i="0" u="none" strike="noStrike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372995"/>
                  </a:ext>
                </a:extLst>
              </a:tr>
              <a:tr h="374338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fa-IR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خرداد 1402</a:t>
                      </a:r>
                      <a:endParaRPr lang="fa-IR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71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9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763762"/>
                  </a:ext>
                </a:extLst>
              </a:tr>
              <a:tr h="342252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u="none" strike="noStrike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جمع کل</a:t>
                      </a:r>
                      <a:endParaRPr lang="fa-IR" sz="1600" b="1" i="0" u="none" strike="noStrike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924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101</a:t>
                      </a:r>
                      <a:endParaRPr lang="en-US" sz="1600" b="1" i="0" u="none" strike="noStrike" dirty="0"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62180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475946"/>
              </p:ext>
            </p:extLst>
          </p:nvPr>
        </p:nvGraphicFramePr>
        <p:xfrm>
          <a:off x="2279513" y="948458"/>
          <a:ext cx="7578691" cy="283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906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684" y="121921"/>
            <a:ext cx="64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a-IR" dirty="0">
                <a:latin typeface="IPT Titr" panose="00000700000000000000" pitchFamily="2" charset="2"/>
                <a:cs typeface="B Titr" panose="00000700000000000000" pitchFamily="2" charset="-78"/>
              </a:rPr>
              <a:t>فروش روزانه اسکناس توسط بانک مرکزی از طریق سامانه بازار متشکل ارزی(مرکز مبادله ارز و طلای ایران)</a:t>
            </a:r>
            <a:endParaRPr lang="en-US" sz="2000" dirty="0">
              <a:solidFill>
                <a:prstClr val="black"/>
              </a:solidFill>
              <a:latin typeface="IPT Titr" panose="00000700000000000000" pitchFamily="2" charset="2"/>
              <a:cs typeface="B Titr" panose="00000700000000000000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95141"/>
              </p:ext>
            </p:extLst>
          </p:nvPr>
        </p:nvGraphicFramePr>
        <p:xfrm>
          <a:off x="1157546" y="1241946"/>
          <a:ext cx="10046368" cy="543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57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2965" y="206671"/>
            <a:ext cx="789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آمار تامین ارز انجام شده از ابتدای سال تا تاریخ</a:t>
            </a:r>
            <a:r>
              <a:rPr lang="fa-IR" dirty="0">
                <a:latin typeface=" b titr 18"/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19 خردادماه</a:t>
            </a:r>
            <a:r>
              <a:rPr lang="fa-IR" dirty="0">
                <a:latin typeface=" b titr 18"/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سال‌های 1401-1402</a:t>
            </a:r>
            <a:r>
              <a:rPr lang="fa-IR" dirty="0">
                <a:cs typeface="B Titr" panose="00000700000000000000" pitchFamily="2" charset="-78"/>
              </a:rPr>
              <a:t> </a:t>
            </a:r>
            <a:endParaRPr lang="en-US" dirty="0">
              <a:latin typeface=" b titr 18"/>
              <a:cs typeface="B Titr" panose="00000700000000000000" pitchFamily="2" charset="-7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35089" y="943659"/>
            <a:ext cx="19913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واحد: میلیون دلار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930769" y="4660190"/>
          <a:ext cx="6105379" cy="2058839"/>
        </p:xfrm>
        <a:graphic>
          <a:graphicData uri="http://schemas.openxmlformats.org/drawingml/2006/table">
            <a:tbl>
              <a:tblPr rtl="1"/>
              <a:tblGrid>
                <a:gridCol w="1867528">
                  <a:extLst>
                    <a:ext uri="{9D8B030D-6E8A-4147-A177-3AD203B41FA5}">
                      <a16:colId xmlns:a16="http://schemas.microsoft.com/office/drawing/2014/main" val="2179364566"/>
                    </a:ext>
                  </a:extLst>
                </a:gridCol>
                <a:gridCol w="1412617">
                  <a:extLst>
                    <a:ext uri="{9D8B030D-6E8A-4147-A177-3AD203B41FA5}">
                      <a16:colId xmlns:a16="http://schemas.microsoft.com/office/drawing/2014/main" val="4175150072"/>
                    </a:ext>
                  </a:extLst>
                </a:gridCol>
                <a:gridCol w="1412617">
                  <a:extLst>
                    <a:ext uri="{9D8B030D-6E8A-4147-A177-3AD203B41FA5}">
                      <a16:colId xmlns:a16="http://schemas.microsoft.com/office/drawing/2014/main" val="2489874851"/>
                    </a:ext>
                  </a:extLst>
                </a:gridCol>
                <a:gridCol w="1412617">
                  <a:extLst>
                    <a:ext uri="{9D8B030D-6E8A-4147-A177-3AD203B41FA5}">
                      <a16:colId xmlns:a16="http://schemas.microsoft.com/office/drawing/2014/main" val="809385253"/>
                    </a:ext>
                  </a:extLst>
                </a:gridCol>
              </a:tblGrid>
              <a:tr h="29824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شرح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تغییرات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00650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وزارت صمت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7,031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7,305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561275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وزارت جهاد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5,540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988118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وزارت بهداشت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(21)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2027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سایر 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(18)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7093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مجموع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11,247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13,805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868242"/>
                  </a:ext>
                </a:extLst>
              </a:tr>
              <a:tr h="269381"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1- این ارقام در نمودار نمایش داده نشده است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76412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843E46-2E99-4F1F-BFE8-7D3BAC34663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98766" y="1398437"/>
          <a:ext cx="7450851" cy="318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38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6984" y="175192"/>
            <a:ext cx="554401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اقدامات آتی در حوزه ارز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2348733"/>
              </p:ext>
            </p:extLst>
          </p:nvPr>
        </p:nvGraphicFramePr>
        <p:xfrm>
          <a:off x="557049" y="1187669"/>
          <a:ext cx="10951779" cy="524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01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/>
        </p:nvSpPr>
        <p:spPr bwMode="auto">
          <a:xfrm>
            <a:off x="5260622" y="161667"/>
            <a:ext cx="6551789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76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fa-IR" altLang="fa-IR" sz="2400" b="1" dirty="0">
                <a:latin typeface="Calibri Light" panose="020F0302020204030204" pitchFamily="34" charset="0"/>
                <a:cs typeface="B Titr" panose="00000700000000000000" pitchFamily="2" charset="-78"/>
              </a:rPr>
              <a:t>تصویب و ابلاغ سیاستهای پولی در سال 1401</a:t>
            </a:r>
            <a:endParaRPr lang="fa-IR" altLang="fa-IR" sz="2400" dirty="0"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8B7785-ABA2-426E-AAA8-1A245DED6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383417"/>
              </p:ext>
            </p:extLst>
          </p:nvPr>
        </p:nvGraphicFramePr>
        <p:xfrm>
          <a:off x="357352" y="1082840"/>
          <a:ext cx="11553911" cy="240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E0BCEE4-A1C9-4401-8A25-C789F6048D9C}"/>
              </a:ext>
            </a:extLst>
          </p:cNvPr>
          <p:cNvSpPr/>
          <p:nvPr/>
        </p:nvSpPr>
        <p:spPr>
          <a:xfrm>
            <a:off x="9757611" y="1135170"/>
            <a:ext cx="2153652" cy="2354264"/>
          </a:xfrm>
          <a:prstGeom prst="rect">
            <a:avLst/>
          </a:prstGeom>
          <a:solidFill>
            <a:schemeClr val="accent4">
              <a:lumMod val="20000"/>
              <a:lumOff val="80000"/>
              <a:alpha val="9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سیاستهای پولی</a:t>
            </a:r>
          </a:p>
          <a:p>
            <a:pPr algn="ctr" rtl="1">
              <a:lnSpc>
                <a:spcPct val="150000"/>
              </a:lnSpc>
            </a:pPr>
            <a:r>
              <a:rPr lang="fa-IR" sz="1400" b="1" dirty="0">
                <a:solidFill>
                  <a:srgbClr val="0000FF"/>
                </a:solidFill>
                <a:cs typeface="B Titr" panose="00000700000000000000" pitchFamily="2" charset="-78"/>
              </a:rPr>
              <a:t>(مصوبه مورخ 22 /09 /1401 شورای پول و اعتبار و ابلاغی در تاریخ 10 / 11/ 1401)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8B7785-ABA2-426E-AAA8-1A245DED6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30200"/>
              </p:ext>
            </p:extLst>
          </p:nvPr>
        </p:nvGraphicFramePr>
        <p:xfrm>
          <a:off x="357352" y="3846785"/>
          <a:ext cx="11553911" cy="265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0BCEE4-A1C9-4401-8A25-C789F6048D9C}"/>
              </a:ext>
            </a:extLst>
          </p:cNvPr>
          <p:cNvSpPr/>
          <p:nvPr/>
        </p:nvSpPr>
        <p:spPr>
          <a:xfrm>
            <a:off x="9753483" y="3902607"/>
            <a:ext cx="2172422" cy="2602853"/>
          </a:xfrm>
          <a:prstGeom prst="rect">
            <a:avLst/>
          </a:prstGeom>
          <a:solidFill>
            <a:schemeClr val="accent4">
              <a:lumMod val="20000"/>
              <a:lumOff val="80000"/>
              <a:alpha val="9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سیاستهای پولی</a:t>
            </a:r>
          </a:p>
          <a:p>
            <a:pPr algn="ctr" rtl="1">
              <a:lnSpc>
                <a:spcPct val="150000"/>
              </a:lnSpc>
            </a:pPr>
            <a:r>
              <a:rPr lang="fa-IR" sz="1200" b="1" dirty="0">
                <a:solidFill>
                  <a:srgbClr val="0000FF"/>
                </a:solidFill>
                <a:cs typeface="B Titr" panose="00000700000000000000" pitchFamily="2" charset="-78"/>
              </a:rPr>
              <a:t>(مصوبه مورخ 22 /09 /1401 شورای پول و اعتبار)</a:t>
            </a:r>
            <a:endParaRPr lang="en-US" sz="1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1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50797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694AF-5758-4DB8-973C-56A490A8B865}" type="slidenum">
              <a:rPr lang="fa-IR" smtClean="0"/>
              <a:pPr>
                <a:defRPr/>
              </a:pPr>
              <a:t>25</a:t>
            </a:fld>
            <a:endParaRPr lang="fa-IR"/>
          </a:p>
        </p:txBody>
      </p:sp>
      <p:sp>
        <p:nvSpPr>
          <p:cNvPr id="11" name="Freeform: Shape 42">
            <a:extLst>
              <a:ext uri="{FF2B5EF4-FFF2-40B4-BE49-F238E27FC236}">
                <a16:creationId xmlns:a16="http://schemas.microsoft.com/office/drawing/2014/main" id="{1FAA4CC3-50A4-4F2B-9753-A1AE70B4F70C}"/>
              </a:ext>
            </a:extLst>
          </p:cNvPr>
          <p:cNvSpPr/>
          <p:nvPr/>
        </p:nvSpPr>
        <p:spPr>
          <a:xfrm flipH="1">
            <a:off x="484981" y="4308763"/>
            <a:ext cx="11135408" cy="1911283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اجرای کامل کنترل مقداری ترازنامه بانکها و موسسات اعتباری غیر بانکی (اعم از کنترل داراییها و بدهی ها) و به­روزرسانی ضوابط قبلی از طریق ابلاغ «ضوابط ناظر بر کنترل مقداری ترازنامه شبکه بانکی کشور» مشتمل بر ضوابط ناظر بر کنترل میزان دارایی‌ها و بدهی‌های بانک‌ها و مؤسسات اعتباری طبق مصوبه چهل و نهمین جلسه مورخ 03‏/10‏/1401 هیئت عامل بانک مرکزی در راستای کاهش رشد نقدینگی و کنترل خلق پول بانکی</a:t>
            </a:r>
          </a:p>
        </p:txBody>
      </p:sp>
      <p:sp>
        <p:nvSpPr>
          <p:cNvPr id="13" name="Freeform: Shape 42">
            <a:extLst>
              <a:ext uri="{FF2B5EF4-FFF2-40B4-BE49-F238E27FC236}">
                <a16:creationId xmlns:a16="http://schemas.microsoft.com/office/drawing/2014/main" id="{5B38FE31-0E84-4CE9-79F3-81B4B2F6DBC0}"/>
              </a:ext>
            </a:extLst>
          </p:cNvPr>
          <p:cNvSpPr/>
          <p:nvPr/>
        </p:nvSpPr>
        <p:spPr>
          <a:xfrm flipH="1">
            <a:off x="484980" y="3155968"/>
            <a:ext cx="11135407" cy="885234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افزایش نسبت ذخیره قانونی در سطح شبکه بانکی به میزان نیم واحد درصد (بند «3» از چهل و نهمین صورتجلسه مورخ 03‏/10‏/1401 هيئت‌عامل بانک مرکزی)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reeform: Shape 42">
            <a:extLst>
              <a:ext uri="{FF2B5EF4-FFF2-40B4-BE49-F238E27FC236}">
                <a16:creationId xmlns:a16="http://schemas.microsoft.com/office/drawing/2014/main" id="{8D8CCD31-D6EF-AE31-908F-32F7E3CF7BA5}"/>
              </a:ext>
            </a:extLst>
          </p:cNvPr>
          <p:cNvSpPr/>
          <p:nvPr/>
        </p:nvSpPr>
        <p:spPr>
          <a:xfrm flipH="1">
            <a:off x="528295" y="1139727"/>
            <a:ext cx="11135407" cy="1748679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ابلاغ و اجرای مصوبه یکهزار و سیصد و سی نهمین جلسه مورخ 1401/5/4 شورای پول و اعتبار مبنی بر اینکه "بانک مرکزی مجاز است نسبت سپرده قانونی را برای بانکهای ناسالم و تخطی کننده از مقررات و ضوابط ناظر بر رشد ترازنامه آنها طبق استانداردهای نظارتی ابلاغ شده و بر اساس ارزیابی عملکرد آنها در رعایت ضوابط و مقررات ابلاغی و نیز سایر مصوبات شورای پول و اعتبار تا سقف 15 درصد برای کلیه بانکها و موسسات اعتباری، تعیین و اعمال نماید."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24588" y="154678"/>
            <a:ext cx="8710612" cy="95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 rtl="1">
              <a:buNone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کنترل نقدینگی:</a:t>
            </a:r>
          </a:p>
          <a:p>
            <a:pPr lvl="0" algn="r" rtl="1">
              <a:buNone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سیاست گذاری و تنظیم گری بازار پول</a:t>
            </a:r>
          </a:p>
        </p:txBody>
      </p:sp>
    </p:spTree>
    <p:extLst>
      <p:ext uri="{BB962C8B-B14F-4D97-AF65-F5344CB8AC3E}">
        <p14:creationId xmlns:p14="http://schemas.microsoft.com/office/powerpoint/2010/main" val="410868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DBA4C-4B00-4654-8CE3-68406458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FB106-22B7-4749-8C92-E1CD34CBDC14}" type="slidenum">
              <a:rPr lang="fa-IR" smtClean="0"/>
              <a:pPr>
                <a:defRPr/>
              </a:pPr>
              <a:t>26</a:t>
            </a:fld>
            <a:endParaRPr lang="fa-I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129A00-BC40-4D2A-8916-EF794EFC90F4}"/>
              </a:ext>
            </a:extLst>
          </p:cNvPr>
          <p:cNvSpPr txBox="1">
            <a:spLocks/>
          </p:cNvSpPr>
          <p:nvPr/>
        </p:nvSpPr>
        <p:spPr bwMode="auto">
          <a:xfrm>
            <a:off x="1284288" y="153768"/>
            <a:ext cx="10490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fa-IR" b="1" dirty="0">
                <a:cs typeface="B Titr" panose="00000700000000000000" pitchFamily="2" charset="-78"/>
              </a:rPr>
              <a:t>ترکيب رشد نقدينگي</a:t>
            </a:r>
            <a:endParaRPr lang="en-US" altLang="fa-IR" b="1" dirty="0">
              <a:cs typeface="B Titr" panose="00000700000000000000" pitchFamily="2" charset="-78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308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163" y="1130300"/>
          <a:ext cx="11490325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22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E7130-88EB-4CCC-A71C-E5CE5D3B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FB106-22B7-4749-8C92-E1CD34CBDC14}" type="slidenum">
              <a:rPr lang="fa-IR" smtClean="0"/>
              <a:pPr>
                <a:defRPr/>
              </a:pPr>
              <a:t>27</a:t>
            </a:fld>
            <a:endParaRPr lang="fa-I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2A642E-B873-4DAF-A222-4944B7116E3D}"/>
              </a:ext>
            </a:extLst>
          </p:cNvPr>
          <p:cNvSpPr txBox="1">
            <a:spLocks/>
          </p:cNvSpPr>
          <p:nvPr/>
        </p:nvSpPr>
        <p:spPr bwMode="auto">
          <a:xfrm>
            <a:off x="6816725" y="248971"/>
            <a:ext cx="50704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marL="0" lvl="1" algn="r" rtl="1">
              <a:defRPr/>
            </a:pPr>
            <a:r>
              <a:rPr lang="fa-IR" sz="2400" kern="1200" dirty="0">
                <a:latin typeface="+mj-lt"/>
                <a:ea typeface="+mj-ea"/>
                <a:cs typeface="B Titr" panose="00000700000000000000" pitchFamily="2" charset="-78"/>
              </a:rPr>
              <a:t>تحولات </a:t>
            </a:r>
            <a:r>
              <a:rPr lang="fa-IR" sz="2400" kern="1200" dirty="0" err="1">
                <a:latin typeface="+mj-lt"/>
                <a:ea typeface="+mj-ea"/>
                <a:cs typeface="B Titr" panose="00000700000000000000" pitchFamily="2" charset="-78"/>
              </a:rPr>
              <a:t>ضريب</a:t>
            </a:r>
            <a:r>
              <a:rPr lang="fa-IR" sz="2400" kern="1200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400" kern="1200" dirty="0" err="1">
                <a:latin typeface="+mj-lt"/>
                <a:ea typeface="+mj-ea"/>
                <a:cs typeface="B Titr" panose="00000700000000000000" pitchFamily="2" charset="-78"/>
              </a:rPr>
              <a:t>فزاينده</a:t>
            </a:r>
            <a:r>
              <a:rPr lang="fa-IR" sz="2400" kern="1200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400" kern="1200" dirty="0" err="1">
                <a:latin typeface="+mj-lt"/>
                <a:ea typeface="+mj-ea"/>
                <a:cs typeface="B Titr" panose="00000700000000000000" pitchFamily="2" charset="-78"/>
              </a:rPr>
              <a:t>نقدينگي</a:t>
            </a:r>
            <a:endParaRPr lang="en-US" sz="2400" kern="1200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28455C6-68D4-4745-B672-7945CB3B5BC1}"/>
              </a:ext>
            </a:extLst>
          </p:cNvPr>
          <p:cNvGrpSpPr>
            <a:grpSpLocks/>
          </p:cNvGrpSpPr>
          <p:nvPr/>
        </p:nvGrpSpPr>
        <p:grpSpPr bwMode="auto">
          <a:xfrm>
            <a:off x="1769847" y="2079388"/>
            <a:ext cx="6596063" cy="2946998"/>
            <a:chOff x="6211190" y="1998939"/>
            <a:chExt cx="3652967" cy="22389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D0E9B0-243E-487E-9070-6B07BD46D2BE}"/>
                </a:ext>
              </a:extLst>
            </p:cNvPr>
            <p:cNvSpPr/>
            <p:nvPr/>
          </p:nvSpPr>
          <p:spPr>
            <a:xfrm rot="21373360">
              <a:off x="7234772" y="3761526"/>
              <a:ext cx="729697" cy="2520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fa-IR" sz="32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27C270-23E4-4334-A613-9308B3BC44E1}"/>
                </a:ext>
              </a:extLst>
            </p:cNvPr>
            <p:cNvSpPr/>
            <p:nvPr/>
          </p:nvSpPr>
          <p:spPr>
            <a:xfrm rot="17232672">
              <a:off x="7069546" y="2822934"/>
              <a:ext cx="1623587" cy="240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69BF2-8FE7-4E63-A083-46FB69F23E0A}"/>
                </a:ext>
              </a:extLst>
            </p:cNvPr>
            <p:cNvSpPr/>
            <p:nvPr/>
          </p:nvSpPr>
          <p:spPr>
            <a:xfrm rot="3096890">
              <a:off x="7867549" y="2367012"/>
              <a:ext cx="888349" cy="1522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95E93FE-1280-4EFB-9C9A-E8D698C6B833}"/>
                </a:ext>
              </a:extLst>
            </p:cNvPr>
            <p:cNvSpPr/>
            <p:nvPr/>
          </p:nvSpPr>
          <p:spPr>
            <a:xfrm>
              <a:off x="6211190" y="2157389"/>
              <a:ext cx="1533279" cy="68625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a-IR" sz="1400" b="1" dirty="0">
                  <a:solidFill>
                    <a:srgbClr val="000000"/>
                  </a:solidFill>
                  <a:ea typeface="Calibri" panose="020F0502020204030204" pitchFamily="34" charset="0"/>
                  <a:cs typeface="B Nazanin" panose="00000400000000000000" pitchFamily="2" charset="-78"/>
                </a:rPr>
                <a:t>کاهش نسبت سپرده قانوني براساس مصوبه کرونا و افزايش ذخاير اضافي بانکها </a:t>
              </a:r>
              <a:endParaRPr lang="en-US" sz="20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3ECA2E-5573-4AD2-8BB7-196700599FBC}"/>
                </a:ext>
              </a:extLst>
            </p:cNvPr>
            <p:cNvCxnSpPr/>
            <p:nvPr/>
          </p:nvCxnSpPr>
          <p:spPr>
            <a:xfrm flipH="1" flipV="1">
              <a:off x="7453919" y="3017633"/>
              <a:ext cx="46002" cy="56323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0FCD4F1E-EB10-4B4B-8C6A-A5FF7D32B679}"/>
                </a:ext>
              </a:extLst>
            </p:cNvPr>
            <p:cNvSpPr/>
            <p:nvPr/>
          </p:nvSpPr>
          <p:spPr>
            <a:xfrm>
              <a:off x="8073280" y="3730105"/>
              <a:ext cx="1790877" cy="50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a-IR" sz="1400" b="1" dirty="0">
                  <a:solidFill>
                    <a:srgbClr val="000000"/>
                  </a:solidFill>
                  <a:ea typeface="Calibri" panose="020F0502020204030204" pitchFamily="34" charset="0"/>
                  <a:cs typeface="B Nazanin" panose="00000400000000000000" pitchFamily="2" charset="-78"/>
                </a:rPr>
                <a:t>کاهش ذخاير اضافي بانکها به دليل فروش اوراق بدهي دولتي به بانکها و پرداخت تسهيلات </a:t>
              </a:r>
              <a:endParaRPr lang="en-US" sz="20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0398B8B-BA67-496B-B09D-7DACB032BC63}"/>
                </a:ext>
              </a:extLst>
            </p:cNvPr>
            <p:cNvCxnSpPr/>
            <p:nvPr/>
          </p:nvCxnSpPr>
          <p:spPr>
            <a:xfrm>
              <a:off x="7971497" y="3242665"/>
              <a:ext cx="320899" cy="447452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5A104F03-AD0D-4753-B3D6-8DCEA3D20056}"/>
                </a:ext>
              </a:extLst>
            </p:cNvPr>
            <p:cNvSpPr/>
            <p:nvPr/>
          </p:nvSpPr>
          <p:spPr>
            <a:xfrm>
              <a:off x="8325148" y="3186398"/>
              <a:ext cx="1247548" cy="4763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a-IR" sz="1400" b="1" dirty="0">
                  <a:solidFill>
                    <a:srgbClr val="000000"/>
                  </a:solidFill>
                  <a:ea typeface="Calibri" panose="020F0502020204030204" pitchFamily="34" charset="0"/>
                  <a:cs typeface="B Nazanin" panose="00000400000000000000" pitchFamily="2" charset="-78"/>
                </a:rPr>
                <a:t>بازگشت نسبت سپرده قانوني به قبل از مصوبه کرونا </a:t>
              </a:r>
              <a:endParaRPr lang="en-US" sz="20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472E24-03F1-405A-94E6-8574AC145B0A}"/>
                </a:ext>
              </a:extLst>
            </p:cNvPr>
            <p:cNvCxnSpPr/>
            <p:nvPr/>
          </p:nvCxnSpPr>
          <p:spPr>
            <a:xfrm>
              <a:off x="8562484" y="2783569"/>
              <a:ext cx="371655" cy="384709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284163" y="1078173"/>
          <a:ext cx="11603037" cy="538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BE774B-ECEC-460C-B91C-4645EB492C43}"/>
              </a:ext>
            </a:extLst>
          </p:cNvPr>
          <p:cNvSpPr/>
          <p:nvPr/>
        </p:nvSpPr>
        <p:spPr>
          <a:xfrm>
            <a:off x="8636367" y="2788726"/>
            <a:ext cx="2710166" cy="9515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>
                <a:solidFill>
                  <a:schemeClr val="tx1"/>
                </a:solidFill>
                <a:cs typeface="B Nazanin" panose="00000400000000000000" pitchFamily="2" charset="-78"/>
              </a:rPr>
              <a:t>افزایش نسبت سپرده قانونی تا سقف 15 درصد برای بانک‌های نااسالم و تخطی­کننده از مقررات و ضوابط ناظر بر رشد ترازنامه </a:t>
            </a:r>
            <a:endParaRPr lang="en-US" sz="1500" b="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35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3B0067-C4D5-4109-9AD7-5B548AE6696F}" type="slidenum">
              <a:rPr kumimoji="0" lang="fa-IR" altLang="fa-IR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Nazanin" panose="00000400000000000000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a-IR" altLang="fa-IR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14400" y="1410789"/>
          <a:ext cx="10719582" cy="50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15C6E37-4CF9-A05E-5C46-5824A69E35C3}"/>
              </a:ext>
            </a:extLst>
          </p:cNvPr>
          <p:cNvSpPr txBox="1">
            <a:spLocks/>
          </p:cNvSpPr>
          <p:nvPr/>
        </p:nvSpPr>
        <p:spPr>
          <a:xfrm>
            <a:off x="2769689" y="163020"/>
            <a:ext cx="9182101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r" rtl="1">
              <a:defRPr/>
            </a:pPr>
            <a:r>
              <a:rPr lang="fa-IR" sz="2400" b="1" dirty="0">
                <a:cs typeface="B Titr" panose="00000700000000000000" pitchFamily="2" charset="-78"/>
              </a:rPr>
              <a:t>نرخ رشد هدف و عملکرد نقدینگی در چارچوب برنامه پولی طی سال 1401</a:t>
            </a:r>
            <a:endParaRPr lang="en-US" sz="3200" dirty="0"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4148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3B0067-C4D5-4109-9AD7-5B548AE6696F}" type="slidenum">
              <a:rPr kumimoji="0" lang="fa-IR" altLang="fa-IR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Nazanin" panose="00000400000000000000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a-IR" altLang="fa-IR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5C6E37-4CF9-A05E-5C46-5824A69E35C3}"/>
              </a:ext>
            </a:extLst>
          </p:cNvPr>
          <p:cNvSpPr txBox="1">
            <a:spLocks/>
          </p:cNvSpPr>
          <p:nvPr/>
        </p:nvSpPr>
        <p:spPr>
          <a:xfrm>
            <a:off x="2769689" y="163020"/>
            <a:ext cx="9182101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r" rtl="1">
              <a:defRPr/>
            </a:pPr>
            <a:r>
              <a:rPr lang="fa-IR" sz="2400" b="1" dirty="0">
                <a:cs typeface="B Titr" panose="00000700000000000000" pitchFamily="2" charset="-78"/>
              </a:rPr>
              <a:t>نرخ رشد هدف و عملکرد نقدینگی در چارچوب برنامه پولی طی سال 1402</a:t>
            </a:r>
            <a:endParaRPr lang="en-US" sz="3200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14121"/>
              </p:ext>
            </p:extLst>
          </p:nvPr>
        </p:nvGraphicFramePr>
        <p:xfrm>
          <a:off x="997527" y="1191491"/>
          <a:ext cx="10099964" cy="483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04F9D9-1FA1-5CF8-CA6E-951275695A7C}"/>
              </a:ext>
            </a:extLst>
          </p:cNvPr>
          <p:cNvSpPr txBox="1"/>
          <p:nvPr/>
        </p:nvSpPr>
        <p:spPr>
          <a:xfrm>
            <a:off x="1531094" y="6161504"/>
            <a:ext cx="9566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 smtClean="0">
                <a:cs typeface="B Nazanin" panose="00000400000000000000" pitchFamily="2" charset="-78"/>
              </a:rPr>
              <a:t>بر اساس ارقام مقدماتی، نرخ رشد نقدینگی 12 ماهه در پایان اردیبهشت ماه 1402 معادل 30/9 درصد بوده است.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8298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6984" y="128892"/>
            <a:ext cx="554401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تعریف سیاست تثبیت؟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757" y="4237105"/>
            <a:ext cx="1010407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لزوم </a:t>
            </a:r>
            <a:r>
              <a:rPr lang="fa-IR" sz="2000" b="1">
                <a:solidFill>
                  <a:prstClr val="black"/>
                </a:solidFill>
                <a:cs typeface="B Nazanin" panose="00000400000000000000" pitchFamily="2" charset="-78"/>
              </a:rPr>
              <a:t>مداخله سیاستگذار در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جهت محدود نمودن نوسانات و تبیث اقتصاد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1758" y="1947932"/>
            <a:ext cx="1010407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سیاستها و اقدامات طراحی شده توسط دولت و بانک مرکزی طی دوره بی ثباتی اقتصادی(رکود، تورم، بیکاری، بحران بدهی و ...) در راستای بازگرداندن ثبات به اقتصاد</a:t>
            </a:r>
          </a:p>
        </p:txBody>
      </p:sp>
      <p:sp>
        <p:nvSpPr>
          <p:cNvPr id="2" name="Down Arrow 1"/>
          <p:cNvSpPr/>
          <p:nvPr/>
        </p:nvSpPr>
        <p:spPr>
          <a:xfrm>
            <a:off x="5708469" y="2761720"/>
            <a:ext cx="1841862" cy="788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1758" y="3550620"/>
            <a:ext cx="1010407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بی ثباتی نرخ ارز عامل اصلی بی ثباتی اقتصاد و لزوم تثبیت اقتصادی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1758" y="4923591"/>
            <a:ext cx="10104071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بروز بحران عمیق مالی طی سالهای 2007 و 2008 در نتیجه دو دهه (1980 و 1990) مقررات زدایی از اقتصاد</a:t>
            </a:r>
          </a:p>
        </p:txBody>
      </p:sp>
    </p:spTree>
    <p:extLst>
      <p:ext uri="{BB962C8B-B14F-4D97-AF65-F5344CB8AC3E}">
        <p14:creationId xmlns:p14="http://schemas.microsoft.com/office/powerpoint/2010/main" val="753713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6984" y="175192"/>
            <a:ext cx="554401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fa-IR" sz="2800" dirty="0">
                <a:latin typeface="Calibri Light" panose="020F0302020204030204" pitchFamily="34" charset="0"/>
                <a:cs typeface="B Titr" panose="00000700000000000000" pitchFamily="2" charset="-78"/>
              </a:rPr>
              <a:t>اقدامات آتی در حوزه پولی و بانکی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0744259"/>
              </p:ext>
            </p:extLst>
          </p:nvPr>
        </p:nvGraphicFramePr>
        <p:xfrm>
          <a:off x="557049" y="1187669"/>
          <a:ext cx="10951779" cy="524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0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93B0067-C4D5-4109-9AD7-5B548AE6696F}" type="slidenum">
              <a:rPr lang="fa-IR" altLang="fa-IR" sz="1200" smtClean="0">
                <a:solidFill>
                  <a:srgbClr val="898989"/>
                </a:solidFill>
                <a:cs typeface="B Nazanin" panose="00000400000000000000" pitchFamily="2" charset="-7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fa-IR" altLang="fa-IR" sz="1200">
              <a:solidFill>
                <a:srgbClr val="898989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292625" y="353344"/>
            <a:ext cx="979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fa-IR" altLang="en-US" sz="2000" b="1" dirty="0">
                <a:cs typeface="B Titr" panose="00000700000000000000" pitchFamily="2" charset="-78"/>
              </a:rPr>
              <a:t>تحولات نقطه به نقطه و دوازده ماهه شاخص </a:t>
            </a:r>
            <a:r>
              <a:rPr lang="fa-IR" altLang="en-US" sz="2000" b="1" dirty="0" err="1">
                <a:cs typeface="B Titr" panose="00000700000000000000" pitchFamily="2" charset="-78"/>
              </a:rPr>
              <a:t>بهاي</a:t>
            </a:r>
            <a:r>
              <a:rPr lang="fa-IR" altLang="en-US" sz="2000" b="1" dirty="0">
                <a:cs typeface="B Titr" panose="00000700000000000000" pitchFamily="2" charset="-78"/>
              </a:rPr>
              <a:t> کالاها و خدمات </a:t>
            </a:r>
            <a:r>
              <a:rPr lang="fa-IR" altLang="en-US" sz="2000" b="1" dirty="0" err="1">
                <a:cs typeface="B Titr" panose="00000700000000000000" pitchFamily="2" charset="-78"/>
              </a:rPr>
              <a:t>مصرفي</a:t>
            </a:r>
            <a:r>
              <a:rPr lang="fa-IR" altLang="en-US" sz="2000" b="1" dirty="0">
                <a:cs typeface="B Titr" panose="00000700000000000000" pitchFamily="2" charset="-78"/>
              </a:rPr>
              <a:t> و شاخص بهای تولیدکننده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95A32-1988-455E-B91E-CD1B928D56B8}"/>
              </a:ext>
            </a:extLst>
          </p:cNvPr>
          <p:cNvSpPr/>
          <p:nvPr/>
        </p:nvSpPr>
        <p:spPr>
          <a:xfrm>
            <a:off x="685800" y="956141"/>
            <a:ext cx="1513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altLang="en-US" sz="1400" b="1" dirty="0">
                <a:cs typeface="B Nazanin" panose="00000400000000000000" pitchFamily="2" charset="-78"/>
              </a:rPr>
              <a:t>(درصد)     (100=1400)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4C14F-68FC-4B60-9018-4183148D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44" y="925364"/>
            <a:ext cx="5088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400" b="1" dirty="0">
                <a:cs typeface="B Nazanin" panose="00000400000000000000" pitchFamily="2" charset="-78"/>
              </a:rPr>
              <a:t>تحولات </a:t>
            </a:r>
            <a:r>
              <a:rPr lang="fa-IR" altLang="en-US" sz="1600" b="1" dirty="0">
                <a:cs typeface="B Nazanin" panose="00000400000000000000" pitchFamily="2" charset="-78"/>
              </a:rPr>
              <a:t>شاخص</a:t>
            </a:r>
            <a:r>
              <a:rPr lang="fa-IR" altLang="en-US" sz="1400" b="1" dirty="0">
                <a:cs typeface="B Nazanin" panose="00000400000000000000" pitchFamily="2" charset="-78"/>
              </a:rPr>
              <a:t> بهاي کالاها و خدمات مصرفي</a:t>
            </a:r>
            <a:endParaRPr lang="fa-IR" altLang="en-US" sz="1050" b="1" dirty="0">
              <a:cs typeface="B Nazanin" panose="00000400000000000000" pitchFamily="2" charset="-7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EB16773-948B-47BC-A64E-8FE6F9D7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048" y="935573"/>
            <a:ext cx="32423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400" b="1" dirty="0">
                <a:cs typeface="B Nazanin" panose="00000400000000000000" pitchFamily="2" charset="-78"/>
              </a:rPr>
              <a:t>تحولات شاخص بهاي توليدکننده</a:t>
            </a:r>
            <a:endParaRPr lang="fa-IR" altLang="en-US" sz="1050" b="1" dirty="0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81BF4-BEEC-4E95-8F99-949B4A53D25C}"/>
              </a:ext>
            </a:extLst>
          </p:cNvPr>
          <p:cNvSpPr/>
          <p:nvPr/>
        </p:nvSpPr>
        <p:spPr>
          <a:xfrm>
            <a:off x="7351156" y="956140"/>
            <a:ext cx="1579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altLang="en-US" sz="1400" b="1" dirty="0">
                <a:cs typeface="B Nazanin" panose="00000400000000000000" pitchFamily="2" charset="-78"/>
              </a:rPr>
              <a:t>(درصد)     (100=1395)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/>
          <p:nvPr>
            <p:extLst/>
          </p:nvPr>
        </p:nvGraphicFramePr>
        <p:xfrm>
          <a:off x="6247797" y="1263918"/>
          <a:ext cx="5671930" cy="353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879" y="1263917"/>
          <a:ext cx="5811252" cy="353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9939D3-357A-553B-7EAE-FBDC9E978034}"/>
              </a:ext>
            </a:extLst>
          </p:cNvPr>
          <p:cNvSpPr txBox="1"/>
          <p:nvPr/>
        </p:nvSpPr>
        <p:spPr>
          <a:xfrm>
            <a:off x="4865375" y="4855900"/>
            <a:ext cx="722060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just" rtl="1"/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شاخص بهاي توليدكننده (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PPI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به عنوان نماگر یک شاخص پيش‌نگر براي بررسی شاخص بهای کالاها و خدمات مصرفی، در اردیبهشت ماه سال جاری نشان از کاهش قابل توجه در تورم‌های ماهانه، نقطه به نقطه و دوازده‌ماهه نسبت به مدت مشابه سال قبل دارد.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sz="1600" b="1" dirty="0" smtClean="0">
                <a:cs typeface="B Nazanin" panose="00000400000000000000" pitchFamily="2" charset="-78"/>
              </a:rPr>
              <a:t>روند </a:t>
            </a:r>
            <a:r>
              <a:rPr lang="fa-IR" sz="1600" b="1" dirty="0">
                <a:cs typeface="B Nazanin" panose="00000400000000000000" pitchFamily="2" charset="-78"/>
              </a:rPr>
              <a:t>کاهشی رشد شاخص قیمت تولید کننده (12 ماهه)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از 56.4 درصد در فروردین 1401 به 36.6 درصد در اردیبهشت 1402</a:t>
            </a:r>
            <a:r>
              <a:rPr lang="fa-IR" sz="1600" b="1" dirty="0">
                <a:cs typeface="B Nazanin" panose="00000400000000000000" pitchFamily="2" charset="-78"/>
              </a:rPr>
              <a:t> گویای آن است که فشار افزایش قیمتهای ناشی از فشار هزینه تولید و سهم آن در افزایش شاخص قیمت مصرف کننده به واسطه سیاستهای حمایتی بانک مرکزی بویژه در زمینه مدیریت ارزی کشور از طریق تثبیت نرخ ارز کالاهای اساسی و توسعه فعالیت مرکز مبادله ارز تعدیل شده است.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20187" y="4858757"/>
          <a:ext cx="4645188" cy="1815885"/>
        </p:xfrm>
        <a:graphic>
          <a:graphicData uri="http://schemas.openxmlformats.org/drawingml/2006/table">
            <a:tbl>
              <a:tblPr rtl="1" firstRow="1" firstCol="1" bandRow="1"/>
              <a:tblGrid>
                <a:gridCol w="1038560">
                  <a:extLst>
                    <a:ext uri="{9D8B030D-6E8A-4147-A177-3AD203B41FA5}">
                      <a16:colId xmlns:a16="http://schemas.microsoft.com/office/drawing/2014/main" val="3804762169"/>
                    </a:ext>
                  </a:extLst>
                </a:gridCol>
                <a:gridCol w="661975">
                  <a:extLst>
                    <a:ext uri="{9D8B030D-6E8A-4147-A177-3AD203B41FA5}">
                      <a16:colId xmlns:a16="http://schemas.microsoft.com/office/drawing/2014/main" val="1320933351"/>
                    </a:ext>
                  </a:extLst>
                </a:gridCol>
                <a:gridCol w="622061">
                  <a:extLst>
                    <a:ext uri="{9D8B030D-6E8A-4147-A177-3AD203B41FA5}">
                      <a16:colId xmlns:a16="http://schemas.microsoft.com/office/drawing/2014/main" val="3799112441"/>
                    </a:ext>
                  </a:extLst>
                </a:gridCol>
                <a:gridCol w="528720">
                  <a:extLst>
                    <a:ext uri="{9D8B030D-6E8A-4147-A177-3AD203B41FA5}">
                      <a16:colId xmlns:a16="http://schemas.microsoft.com/office/drawing/2014/main" val="690963007"/>
                    </a:ext>
                  </a:extLst>
                </a:gridCol>
                <a:gridCol w="632575">
                  <a:extLst>
                    <a:ext uri="{9D8B030D-6E8A-4147-A177-3AD203B41FA5}">
                      <a16:colId xmlns:a16="http://schemas.microsoft.com/office/drawing/2014/main" val="3688050045"/>
                    </a:ext>
                  </a:extLst>
                </a:gridCol>
                <a:gridCol w="490955">
                  <a:extLst>
                    <a:ext uri="{9D8B030D-6E8A-4147-A177-3AD203B41FA5}">
                      <a16:colId xmlns:a16="http://schemas.microsoft.com/office/drawing/2014/main" val="1161339782"/>
                    </a:ext>
                  </a:extLst>
                </a:gridCol>
                <a:gridCol w="670342">
                  <a:extLst>
                    <a:ext uri="{9D8B030D-6E8A-4147-A177-3AD203B41FA5}">
                      <a16:colId xmlns:a16="http://schemas.microsoft.com/office/drawing/2014/main" val="3955916144"/>
                    </a:ext>
                  </a:extLst>
                </a:gridCol>
              </a:tblGrid>
              <a:tr h="324934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سال پایه 100=1395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1400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1401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1402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58407"/>
                  </a:ext>
                </a:extLst>
              </a:tr>
              <a:tr h="5161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فروردین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اردیبهشت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فروردین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اردیبهشت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فروردین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اردیبهشت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42918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تورم ماهانه 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1.3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5.8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3.1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9.7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1.9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3.2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704347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تورم نقطه به نقطه 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93.8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103.1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35.6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40.6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40.7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32.4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186231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تورم دوازده ماهه 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61.1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68.3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56.4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52.2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37.3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36.6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50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219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EA6463-C6D6-47C2-A041-94D3454425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3862" y="1019175"/>
          <a:ext cx="11315701" cy="5421314"/>
        </p:xfrm>
        <a:graphic>
          <a:graphicData uri="http://schemas.openxmlformats.org/drawingml/2006/table">
            <a:tbl>
              <a:tblPr rtl="1" firstRow="1" bandRow="1"/>
              <a:tblGrid>
                <a:gridCol w="4141182">
                  <a:extLst>
                    <a:ext uri="{9D8B030D-6E8A-4147-A177-3AD203B41FA5}">
                      <a16:colId xmlns:a16="http://schemas.microsoft.com/office/drawing/2014/main" val="545467760"/>
                    </a:ext>
                  </a:extLst>
                </a:gridCol>
                <a:gridCol w="1301937">
                  <a:extLst>
                    <a:ext uri="{9D8B030D-6E8A-4147-A177-3AD203B41FA5}">
                      <a16:colId xmlns:a16="http://schemas.microsoft.com/office/drawing/2014/main" val="2376991688"/>
                    </a:ext>
                  </a:extLst>
                </a:gridCol>
                <a:gridCol w="1076022">
                  <a:extLst>
                    <a:ext uri="{9D8B030D-6E8A-4147-A177-3AD203B41FA5}">
                      <a16:colId xmlns:a16="http://schemas.microsoft.com/office/drawing/2014/main" val="3119648813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3159044512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1721956180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3227544096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3024104766"/>
                    </a:ext>
                  </a:extLst>
                </a:gridCol>
              </a:tblGrid>
              <a:tr h="58556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رشد توليد ناخالص داخلي </a:t>
                      </a:r>
                      <a:endParaRPr lang="fa-IR" sz="2000" b="1" i="0" u="none" strike="noStrike" dirty="0" smtClean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بر </a:t>
                      </a:r>
                      <a:r>
                        <a:rPr lang="fa-IR" sz="2000" b="1" i="0" u="none" strike="noStrike" dirty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حسب فعاليت‌‌هاي اقتصادي (درصد)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1400</a:t>
                      </a:r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1401</a:t>
                      </a:r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4680"/>
                  </a:ext>
                </a:extLst>
              </a:tr>
              <a:tr h="6908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نه</a:t>
                      </a:r>
                      <a:r>
                        <a:rPr lang="fa-I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 ماهه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سال</a:t>
                      </a:r>
                      <a:endParaRPr lang="en-US" sz="20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فصل اول 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فصل دوم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فصل سوم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نه ماهه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86210"/>
                  </a:ext>
                </a:extLst>
              </a:tr>
              <a:tr h="690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توليد ناخالص داخلي به قيمت پايه 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4.0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4.4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2.2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3.6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5.3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3.7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63087"/>
                  </a:ext>
                </a:extLst>
              </a:tr>
              <a:tr h="690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   ارزش افزوده گروه کشاورزي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2.6-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2.6-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1.9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59987"/>
                  </a:ext>
                </a:extLst>
              </a:tr>
              <a:tr h="690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   ارزش افزوده گروه نفت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10.1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10.4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15.4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2693"/>
                  </a:ext>
                </a:extLst>
              </a:tr>
              <a:tr h="690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   ارزش افزوده گروه صنايع و معادن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0.2-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8.9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7693"/>
                  </a:ext>
                </a:extLst>
              </a:tr>
              <a:tr h="690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   ارزش افزوده گروه خدمات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25156"/>
                  </a:ext>
                </a:extLst>
              </a:tr>
              <a:tr h="690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توليد ناخالص داخلي به قيمت پايه (بدون نفت)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3.2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3.9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2.1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3.1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4.5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3.2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98068"/>
                  </a:ext>
                </a:extLst>
              </a:tr>
            </a:tbl>
          </a:graphicData>
        </a:graphic>
      </p:graphicFrame>
      <p:sp>
        <p:nvSpPr>
          <p:cNvPr id="8260" name="Title 1"/>
          <p:cNvSpPr txBox="1">
            <a:spLocks/>
          </p:cNvSpPr>
          <p:nvPr/>
        </p:nvSpPr>
        <p:spPr bwMode="auto">
          <a:xfrm>
            <a:off x="728663" y="255588"/>
            <a:ext cx="10515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fa-IR" altLang="fa-IR" sz="2200">
              <a:solidFill>
                <a:srgbClr val="FFFF00"/>
              </a:solidFill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261" name="TextBox 1"/>
          <p:cNvSpPr txBox="1">
            <a:spLocks noChangeArrowheads="1"/>
          </p:cNvSpPr>
          <p:nvPr/>
        </p:nvSpPr>
        <p:spPr bwMode="auto">
          <a:xfrm>
            <a:off x="3155950" y="255588"/>
            <a:ext cx="871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b="1">
                <a:cs typeface="B Titr" panose="00000700000000000000" pitchFamily="2" charset="-78"/>
              </a:rPr>
              <a:t>رشد توليد ناخالص داخلي </a:t>
            </a:r>
            <a:r>
              <a:rPr lang="fa-IR" altLang="en-US" sz="2400" b="1">
                <a:solidFill>
                  <a:srgbClr val="0D0D0D"/>
                </a:solidFill>
                <a:latin typeface="Nazanin" panose="00000500000000000000" pitchFamily="2" charset="-78"/>
                <a:cs typeface="B Titr" panose="00000700000000000000" pitchFamily="2" charset="-78"/>
              </a:rPr>
              <a:t>(</a:t>
            </a:r>
            <a:r>
              <a:rPr lang="fa-IR" altLang="fa-IR" sz="2400" b="1">
                <a:solidFill>
                  <a:srgbClr val="0D0D0D"/>
                </a:solidFill>
                <a:latin typeface="Nazanin" panose="00000500000000000000" pitchFamily="2" charset="-78"/>
                <a:cs typeface="B Titr" panose="00000700000000000000" pitchFamily="2" charset="-78"/>
              </a:rPr>
              <a:t>به قیمت‌های ثابت سال 1395)</a:t>
            </a:r>
            <a:endParaRPr lang="fa-IR" altLang="en-US" sz="2400" b="1">
              <a:cs typeface="B Titr" panose="00000700000000000000" pitchFamily="2" charset="-78"/>
            </a:endParaRPr>
          </a:p>
        </p:txBody>
      </p:sp>
      <p:sp>
        <p:nvSpPr>
          <p:cNvPr id="8262" name="Rectangle 5"/>
          <p:cNvSpPr>
            <a:spLocks noChangeArrowheads="1"/>
          </p:cNvSpPr>
          <p:nvPr/>
        </p:nvSpPr>
        <p:spPr bwMode="auto">
          <a:xfrm>
            <a:off x="9132888" y="6440488"/>
            <a:ext cx="2338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fa-IR" sz="1200" b="1">
                <a:latin typeface="Nazanin" panose="000005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ماخذ:</a:t>
            </a:r>
            <a:r>
              <a:rPr lang="fa-IR" altLang="fa-IR" sz="1200" b="1">
                <a:latin typeface="Nazanin" panose="000005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بانک مرکزی جمهوری اسلامی ایران</a:t>
            </a:r>
            <a:endParaRPr lang="fa-IR" altLang="fa-IR" sz="1200" b="1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0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EA6463-C6D6-47C2-A041-94D3454425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3862" y="1019175"/>
          <a:ext cx="11315701" cy="4854579"/>
        </p:xfrm>
        <a:graphic>
          <a:graphicData uri="http://schemas.openxmlformats.org/drawingml/2006/table">
            <a:tbl>
              <a:tblPr rtl="1" firstRow="1" bandRow="1"/>
              <a:tblGrid>
                <a:gridCol w="4141182">
                  <a:extLst>
                    <a:ext uri="{9D8B030D-6E8A-4147-A177-3AD203B41FA5}">
                      <a16:colId xmlns:a16="http://schemas.microsoft.com/office/drawing/2014/main" val="545467760"/>
                    </a:ext>
                  </a:extLst>
                </a:gridCol>
                <a:gridCol w="1301937">
                  <a:extLst>
                    <a:ext uri="{9D8B030D-6E8A-4147-A177-3AD203B41FA5}">
                      <a16:colId xmlns:a16="http://schemas.microsoft.com/office/drawing/2014/main" val="2376991688"/>
                    </a:ext>
                  </a:extLst>
                </a:gridCol>
                <a:gridCol w="1076022">
                  <a:extLst>
                    <a:ext uri="{9D8B030D-6E8A-4147-A177-3AD203B41FA5}">
                      <a16:colId xmlns:a16="http://schemas.microsoft.com/office/drawing/2014/main" val="3119648813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3159044512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1721956180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3227544096"/>
                    </a:ext>
                  </a:extLst>
                </a:gridCol>
                <a:gridCol w="1199140">
                  <a:extLst>
                    <a:ext uri="{9D8B030D-6E8A-4147-A177-3AD203B41FA5}">
                      <a16:colId xmlns:a16="http://schemas.microsoft.com/office/drawing/2014/main" val="3024104766"/>
                    </a:ext>
                  </a:extLst>
                </a:gridCol>
              </a:tblGrid>
              <a:tr h="379339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رشد توليد ناخالص داخلي </a:t>
                      </a:r>
                      <a:endParaRPr lang="fa-IR" sz="2000" b="1" i="0" u="none" strike="noStrike" dirty="0" smtClean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بر </a:t>
                      </a:r>
                      <a:r>
                        <a:rPr lang="fa-IR" sz="2000" b="1" i="0" u="none" strike="noStrike" dirty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حسب </a:t>
                      </a:r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اقلام هزینه نهایی </a:t>
                      </a:r>
                      <a:r>
                        <a:rPr lang="fa-IR" sz="2000" b="1" i="0" u="none" strike="noStrike" dirty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(درصد)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1400</a:t>
                      </a:r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1401</a:t>
                      </a:r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2000" b="1" i="0" u="none" strike="noStrike" dirty="0">
                        <a:solidFill>
                          <a:srgbClr val="0D0D0D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4680"/>
                  </a:ext>
                </a:extLst>
              </a:tr>
              <a:tr h="4475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نه</a:t>
                      </a:r>
                      <a:r>
                        <a:rPr lang="fa-I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 ماهه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سال</a:t>
                      </a:r>
                      <a:endParaRPr lang="en-US" sz="20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فصل اول </a:t>
                      </a:r>
                    </a:p>
                  </a:txBody>
                  <a:tcPr marL="8807" marR="8807" marT="8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فصل دوم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فصل سوم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cs typeface="B Nazanin" panose="00000400000000000000" pitchFamily="2" charset="-78"/>
                        </a:rPr>
                        <a:t>نه ماهه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8807" marR="8807" marT="88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86210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هزينه‌هاي مصرفي بخش خصوصي</a:t>
                      </a:r>
                    </a:p>
                  </a:txBody>
                  <a:tcPr marL="8809" marR="8809" marT="88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2.9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3.9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6.2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5.7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11.3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7.7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63087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هزينه‌هاي مصرفي بخش دولتي</a:t>
                      </a:r>
                    </a:p>
                  </a:txBody>
                  <a:tcPr marL="8809" marR="8809" marT="88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5.1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8.3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6.6-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9.3-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16.0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0.7-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59987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تشكيل سرمايه ثابت ناخالص داخلي</a:t>
                      </a:r>
                    </a:p>
                  </a:txBody>
                  <a:tcPr marL="8809" marR="8809" marT="88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5.2-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0.0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1.0-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6.9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16.6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7.7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2693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ماشين آلات</a:t>
                      </a:r>
                    </a:p>
                  </a:txBody>
                  <a:tcPr marL="0" marR="228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11.2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12.5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16.5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12.6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28.3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19.7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7693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ساختمان</a:t>
                      </a:r>
                    </a:p>
                  </a:txBody>
                  <a:tcPr marL="0" marR="228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13.4-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7.1-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9.4-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3.9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6.9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0.4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25156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سایر تشکیل سرمایه</a:t>
                      </a:r>
                    </a:p>
                  </a:txBody>
                  <a:tcPr marL="0" marR="228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0.4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5.8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8.8-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0.5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19.3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2.7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98068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صادرات کالاها و خدمات</a:t>
                      </a:r>
                    </a:p>
                  </a:txBody>
                  <a:tcPr marL="0" marR="114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6.0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5.2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7.3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6.2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13.8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9.2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64436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واردات کالاها و خدمات</a:t>
                      </a:r>
                    </a:p>
                  </a:txBody>
                  <a:tcPr marL="0" marR="114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25.5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24.1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14.6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13.6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0.6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9.2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86919"/>
                  </a:ext>
                </a:extLst>
              </a:tr>
              <a:tr h="44752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1" i="0" u="none" strike="noStrike" dirty="0"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تولید ناخالص داخلي به قيمت بازار</a:t>
                      </a:r>
                    </a:p>
                  </a:txBody>
                  <a:tcPr marL="0" marR="114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4.6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4.7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2.5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3.4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4.7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3.5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0218"/>
                  </a:ext>
                </a:extLst>
              </a:tr>
            </a:tbl>
          </a:graphicData>
        </a:graphic>
      </p:graphicFrame>
      <p:sp>
        <p:nvSpPr>
          <p:cNvPr id="9308" name="TextBox 1"/>
          <p:cNvSpPr txBox="1">
            <a:spLocks noChangeArrowheads="1"/>
          </p:cNvSpPr>
          <p:nvPr/>
        </p:nvSpPr>
        <p:spPr bwMode="auto">
          <a:xfrm>
            <a:off x="3155950" y="255588"/>
            <a:ext cx="871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b="1">
                <a:cs typeface="B Titr" panose="00000700000000000000" pitchFamily="2" charset="-78"/>
              </a:rPr>
              <a:t>رشد توليد ناخالص داخلي </a:t>
            </a:r>
            <a:r>
              <a:rPr lang="fa-IR" altLang="en-US" sz="2400" b="1">
                <a:solidFill>
                  <a:srgbClr val="0D0D0D"/>
                </a:solidFill>
                <a:latin typeface="Nazanin" panose="00000500000000000000" pitchFamily="2" charset="-78"/>
                <a:cs typeface="B Titr" panose="00000700000000000000" pitchFamily="2" charset="-78"/>
              </a:rPr>
              <a:t>(</a:t>
            </a:r>
            <a:r>
              <a:rPr lang="fa-IR" altLang="fa-IR" sz="2400" b="1">
                <a:solidFill>
                  <a:srgbClr val="0D0D0D"/>
                </a:solidFill>
                <a:latin typeface="Nazanin" panose="00000500000000000000" pitchFamily="2" charset="-78"/>
                <a:cs typeface="B Titr" panose="00000700000000000000" pitchFamily="2" charset="-78"/>
              </a:rPr>
              <a:t>به قیمت‌های ثابت سال 1395)</a:t>
            </a:r>
            <a:endParaRPr lang="fa-IR" altLang="en-US" sz="2400" b="1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6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1FC6E26-F193-49A1-B974-6CACE38F0142}" type="slidenum">
              <a:rPr lang="fa-IR" altLang="en-US" sz="1200" smtClean="0">
                <a:solidFill>
                  <a:srgbClr val="898989"/>
                </a:solidFill>
                <a:cs typeface="B Nazanin" panose="00000400000000000000" pitchFamily="2" charset="-7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fa-IR" altLang="en-US" sz="1200">
              <a:solidFill>
                <a:srgbClr val="898989"/>
              </a:solidFill>
              <a:cs typeface="B Nazanin" panose="00000400000000000000" pitchFamily="2" charset="-78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513121" y="2565710"/>
            <a:ext cx="8710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96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با سپاس</a:t>
            </a:r>
          </a:p>
        </p:txBody>
      </p:sp>
    </p:spTree>
    <p:extLst>
      <p:ext uri="{BB962C8B-B14F-4D97-AF65-F5344CB8AC3E}">
        <p14:creationId xmlns:p14="http://schemas.microsoft.com/office/powerpoint/2010/main" val="19412702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60784"/>
              </p:ext>
            </p:extLst>
          </p:nvPr>
        </p:nvGraphicFramePr>
        <p:xfrm>
          <a:off x="284163" y="1130300"/>
          <a:ext cx="11490325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D4439F-CA15-4C48-A029-7C63EB654EC1}"/>
              </a:ext>
            </a:extLst>
          </p:cNvPr>
          <p:cNvSpPr txBox="1"/>
          <p:nvPr/>
        </p:nvSpPr>
        <p:spPr>
          <a:xfrm>
            <a:off x="1736098" y="278189"/>
            <a:ext cx="101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Titr" panose="00000700000000000000" pitchFamily="2" charset="-78"/>
              </a:rPr>
              <a:t>مشخصه های بازار غیررسمی</a:t>
            </a:r>
            <a:r>
              <a:rPr lang="en-US" sz="2800" b="1" dirty="0">
                <a:cs typeface="B Titr" panose="00000700000000000000" pitchFamily="2" charset="-78"/>
              </a:rPr>
              <a:t> </a:t>
            </a:r>
            <a:r>
              <a:rPr lang="fa-IR" sz="2800" b="1" dirty="0">
                <a:cs typeface="B Titr" panose="00000700000000000000" pitchFamily="2" charset="-78"/>
              </a:rPr>
              <a:t>ارز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98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761006"/>
              </p:ext>
            </p:extLst>
          </p:nvPr>
        </p:nvGraphicFramePr>
        <p:xfrm>
          <a:off x="284163" y="1130300"/>
          <a:ext cx="11490325" cy="57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D4439F-CA15-4C48-A029-7C63EB654EC1}"/>
              </a:ext>
            </a:extLst>
          </p:cNvPr>
          <p:cNvSpPr txBox="1"/>
          <p:nvPr/>
        </p:nvSpPr>
        <p:spPr>
          <a:xfrm>
            <a:off x="1736098" y="278189"/>
            <a:ext cx="101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Titr" panose="00000700000000000000" pitchFamily="2" charset="-78"/>
              </a:rPr>
              <a:t>مشخصه های بازار غیررسمی(ادامه)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359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3188370" y="189742"/>
            <a:ext cx="87103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cs typeface="B Titr" panose="00000700000000000000" pitchFamily="2" charset="-78"/>
              </a:rPr>
              <a:t>نوسانات نرخ ارز در بازار غیررسمی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2E95CA-6593-433D-BEBB-062E77F9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49288"/>
              </p:ext>
            </p:extLst>
          </p:nvPr>
        </p:nvGraphicFramePr>
        <p:xfrm>
          <a:off x="284163" y="2076995"/>
          <a:ext cx="11708921" cy="3997234"/>
        </p:xfrm>
        <a:graphic>
          <a:graphicData uri="http://schemas.openxmlformats.org/drawingml/2006/table">
            <a:tbl>
              <a:tblPr rtl="1">
                <a:tableStyleId>{8EC20E35-A176-4012-BC5E-935CFFF8708E}</a:tableStyleId>
              </a:tblPr>
              <a:tblGrid>
                <a:gridCol w="1082703">
                  <a:extLst>
                    <a:ext uri="{9D8B030D-6E8A-4147-A177-3AD203B41FA5}">
                      <a16:colId xmlns:a16="http://schemas.microsoft.com/office/drawing/2014/main" val="3543724679"/>
                    </a:ext>
                  </a:extLst>
                </a:gridCol>
                <a:gridCol w="1478998">
                  <a:extLst>
                    <a:ext uri="{9D8B030D-6E8A-4147-A177-3AD203B41FA5}">
                      <a16:colId xmlns:a16="http://schemas.microsoft.com/office/drawing/2014/main" val="296160237"/>
                    </a:ext>
                  </a:extLst>
                </a:gridCol>
                <a:gridCol w="641066">
                  <a:extLst>
                    <a:ext uri="{9D8B030D-6E8A-4147-A177-3AD203B41FA5}">
                      <a16:colId xmlns:a16="http://schemas.microsoft.com/office/drawing/2014/main" val="2703219581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966743461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3241080146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2840637810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3731064362"/>
                    </a:ext>
                  </a:extLst>
                </a:gridCol>
                <a:gridCol w="603850">
                  <a:extLst>
                    <a:ext uri="{9D8B030D-6E8A-4147-A177-3AD203B41FA5}">
                      <a16:colId xmlns:a16="http://schemas.microsoft.com/office/drawing/2014/main" val="2475480829"/>
                    </a:ext>
                  </a:extLst>
                </a:gridCol>
                <a:gridCol w="569343">
                  <a:extLst>
                    <a:ext uri="{9D8B030D-6E8A-4147-A177-3AD203B41FA5}">
                      <a16:colId xmlns:a16="http://schemas.microsoft.com/office/drawing/2014/main" val="193427981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3122815184"/>
                    </a:ext>
                  </a:extLst>
                </a:gridCol>
                <a:gridCol w="638354">
                  <a:extLst>
                    <a:ext uri="{9D8B030D-6E8A-4147-A177-3AD203B41FA5}">
                      <a16:colId xmlns:a16="http://schemas.microsoft.com/office/drawing/2014/main" val="3542267287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2740156158"/>
                    </a:ext>
                  </a:extLst>
                </a:gridCol>
                <a:gridCol w="664234">
                  <a:extLst>
                    <a:ext uri="{9D8B030D-6E8A-4147-A177-3AD203B41FA5}">
                      <a16:colId xmlns:a16="http://schemas.microsoft.com/office/drawing/2014/main" val="3288224905"/>
                    </a:ext>
                  </a:extLst>
                </a:gridCol>
                <a:gridCol w="733245">
                  <a:extLst>
                    <a:ext uri="{9D8B030D-6E8A-4147-A177-3AD203B41FA5}">
                      <a16:colId xmlns:a16="http://schemas.microsoft.com/office/drawing/2014/main" val="2992943161"/>
                    </a:ext>
                  </a:extLst>
                </a:gridCol>
                <a:gridCol w="1294471">
                  <a:extLst>
                    <a:ext uri="{9D8B030D-6E8A-4147-A177-3AD203B41FA5}">
                      <a16:colId xmlns:a16="http://schemas.microsoft.com/office/drawing/2014/main" val="4115819820"/>
                    </a:ext>
                  </a:extLst>
                </a:gridCol>
              </a:tblGrid>
              <a:tr h="1012540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1399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1400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1401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ابتدای سال 1402 تا 1402/03/20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0609"/>
                  </a:ext>
                </a:extLst>
              </a:tr>
              <a:tr h="479024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  <a:cs typeface="B Nazanin" panose="00000400000000000000" pitchFamily="2" charset="-78"/>
                        </a:rPr>
                        <a:t>بازار غیر رسمی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  <a:cs typeface="B Nazanin" panose="00000400000000000000" pitchFamily="2" charset="-78"/>
                        </a:rPr>
                        <a:t>متوسط نرخ دلار (ریال)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26059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31839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32801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34501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36440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40453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103378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129185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228809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259476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349266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519442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5438769"/>
                  </a:ext>
                </a:extLst>
              </a:tr>
              <a:tr h="479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رشد (درصد)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92.1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155.6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77.1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34/6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4/1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IPT Nazanin" panose="00000400000000000000" pitchFamily="2" charset="2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0980021"/>
                  </a:ext>
                </a:extLst>
              </a:tr>
              <a:tr h="479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ضریب تغییرات (درصد)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28.4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7.4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4.1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4.8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7.9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9.6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17.9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7.1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19/5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2/5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46876"/>
                  </a:ext>
                </a:extLst>
              </a:tr>
              <a:tr h="515874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  <a:cs typeface="B Nazanin" panose="00000400000000000000" pitchFamily="2" charset="-78"/>
                        </a:rPr>
                        <a:t>بازار حواله نیما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متوسط نرخ دلار (ریال)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algn="ctr" rtl="1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91196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112905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209579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230835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273892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380214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82695482"/>
                  </a:ext>
                </a:extLst>
              </a:tr>
              <a:tr h="515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رشد (درصد)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algn="ctr" rtl="1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23.8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85.6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IPT Nazanin" panose="00000400000000000000" pitchFamily="2" charset="2"/>
                          <a:ea typeface="+mn-ea"/>
                          <a:cs typeface="B Nazanin" panose="00000400000000000000" pitchFamily="2" charset="-78"/>
                        </a:rPr>
                        <a:t>4/5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IPT Nazanin" panose="00000400000000000000" pitchFamily="2" charset="2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260037"/>
                  </a:ext>
                </a:extLst>
              </a:tr>
              <a:tr h="515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ضریب تغییرات (درصد)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algn="ctr" rtl="1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14.5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9.6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20.6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5.3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u="none" strike="noStrike" dirty="0"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10/5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IPT Nazanin" panose="00000400000000000000" pitchFamily="2" charset="2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PT Nazanin" panose="00000400000000000000" pitchFamily="2" charset="2"/>
                          <a:cs typeface="B Nazanin" panose="00000400000000000000" pitchFamily="2" charset="-78"/>
                        </a:rPr>
                        <a:t>1/8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1546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D4439F-CA15-4C48-A029-7C63EB654EC1}"/>
              </a:ext>
            </a:extLst>
          </p:cNvPr>
          <p:cNvSpPr txBox="1"/>
          <p:nvPr/>
        </p:nvSpPr>
        <p:spPr>
          <a:xfrm>
            <a:off x="685800" y="1405550"/>
            <a:ext cx="1019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شاخص‌های کلیدی نرخ اسکناس دلار در بازار غیررسمی و نرخ فروش حواله دلار در نیما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4F9D9-1FA1-5CF8-CA6E-951275695A7C}"/>
              </a:ext>
            </a:extLst>
          </p:cNvPr>
          <p:cNvSpPr txBox="1"/>
          <p:nvPr/>
        </p:nvSpPr>
        <p:spPr>
          <a:xfrm>
            <a:off x="2332299" y="6140370"/>
            <a:ext cx="9566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محاسبات مربوط به سال 1402 صرفا بر اساس تحولات ابتدای سال 1402 تا 20 خرداد این سال می باشد. 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1795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98125" y="126286"/>
            <a:ext cx="7188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fa-IR" dirty="0">
                <a:latin typeface="Calibri Light" panose="020F0302020204030204" pitchFamily="34" charset="0"/>
                <a:cs typeface="B Titr" panose="00000700000000000000" pitchFamily="2" charset="-78"/>
              </a:rPr>
              <a:t>تحولات نرخ دلار در بازار غیررسمی طی یک دهه گذشته </a:t>
            </a:r>
            <a:endParaRPr lang="en-US" dirty="0"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575"/>
            <a:ext cx="12192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526" y="124731"/>
            <a:ext cx="64658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>
                <a:latin typeface="Showcard Gothic" panose="04020904020102020604" pitchFamily="82" charset="0"/>
                <a:cs typeface="B Titr" panose="00000700000000000000" pitchFamily="2" charset="-78"/>
              </a:rPr>
              <a:t>ارتباط نرخ رشد دلار در بازار غیر رسمی با رشد ارزش سایر دارایی‌ها طی دوره فصل اول سال 1396 تا فصل چهارم سال 1401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8</a:t>
            </a:fld>
            <a:endParaRPr lang="fa-I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15344"/>
              </p:ext>
            </p:extLst>
          </p:nvPr>
        </p:nvGraphicFramePr>
        <p:xfrm>
          <a:off x="7978257" y="1597572"/>
          <a:ext cx="3793328" cy="312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58722"/>
              </p:ext>
            </p:extLst>
          </p:nvPr>
        </p:nvGraphicFramePr>
        <p:xfrm>
          <a:off x="4207426" y="1597572"/>
          <a:ext cx="3759413" cy="313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26224"/>
              </p:ext>
            </p:extLst>
          </p:nvPr>
        </p:nvGraphicFramePr>
        <p:xfrm>
          <a:off x="504878" y="4896971"/>
          <a:ext cx="1126670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516">
                  <a:extLst>
                    <a:ext uri="{9D8B030D-6E8A-4147-A177-3AD203B41FA5}">
                      <a16:colId xmlns:a16="http://schemas.microsoft.com/office/drawing/2014/main" val="1181166998"/>
                    </a:ext>
                  </a:extLst>
                </a:gridCol>
                <a:gridCol w="3733516">
                  <a:extLst>
                    <a:ext uri="{9D8B030D-6E8A-4147-A177-3AD203B41FA5}">
                      <a16:colId xmlns:a16="http://schemas.microsoft.com/office/drawing/2014/main" val="3026253730"/>
                    </a:ext>
                  </a:extLst>
                </a:gridCol>
                <a:gridCol w="3799675">
                  <a:extLst>
                    <a:ext uri="{9D8B030D-6E8A-4147-A177-3AD203B41FA5}">
                      <a16:colId xmlns:a16="http://schemas.microsoft.com/office/drawing/2014/main" val="985031504"/>
                    </a:ext>
                  </a:extLst>
                </a:gridCol>
              </a:tblGrid>
              <a:tr h="336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ضریب همبستگی </a:t>
                      </a:r>
                      <a:endParaRPr lang="en-US" sz="18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ضریب همبستگی </a:t>
                      </a:r>
                      <a:endParaRPr lang="en-US" sz="18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ضریب همبستگی (با یک فصل</a:t>
                      </a:r>
                      <a:r>
                        <a:rPr lang="fa-IR" sz="18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وقفه)</a:t>
                      </a:r>
                      <a:endParaRPr lang="en-US" sz="18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229830"/>
                  </a:ext>
                </a:extLst>
              </a:tr>
              <a:tr h="33675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0.80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0.95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0.78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05498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FB94E60-CE4D-4DC1-95DB-308466A93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03178"/>
              </p:ext>
            </p:extLst>
          </p:nvPr>
        </p:nvGraphicFramePr>
        <p:xfrm>
          <a:off x="504878" y="1597572"/>
          <a:ext cx="3702548" cy="313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61032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6DB24-3B90-4E41-86C6-1A15B56802FA}" type="slidenum">
              <a:rPr kumimoji="0" lang="fa-I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a-IR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644833" y="253797"/>
            <a:ext cx="5234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 rtl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a-IR" altLang="en-US" sz="2400" b="1" dirty="0">
                <a:solidFill>
                  <a:prstClr val="black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وضعیت نامطلوب تشکیل سرمایه ناخالص و تولید</a:t>
            </a:r>
            <a:endParaRPr kumimoji="0" lang="fa-I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7013" y="5119943"/>
            <a:ext cx="2140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ماخذ: بانک مرکزي جمهوری اسلامی ايران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513" y="1089412"/>
            <a:ext cx="4976924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رشد تولید ناخالص داخلی کشور به قيمت‌هاي ثابت سال 1395 طي دوره 1401 – 1391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(درصد)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1466"/>
              </p:ext>
            </p:extLst>
          </p:nvPr>
        </p:nvGraphicFramePr>
        <p:xfrm>
          <a:off x="6290307" y="1384615"/>
          <a:ext cx="5397337" cy="378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608788" y="5119942"/>
            <a:ext cx="2140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ماخذ: بانک مرکزي جمهوری اسلامی ايران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6688" y="5525619"/>
            <a:ext cx="761312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just" rtl="1">
              <a:defRPr/>
            </a:pP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در یک دهه گذشته و متاثر از تحریم های ظالمانه، تشکیل سرمایه و تولید ناخالص داخلی کشور با رشدهای پایین و بعضا منفی روبرو بوده است. نااطمینانی های رخ داده متاثر از فضای بی ثابت اقتصاد کشور نقشی مهم در کاهش سرمایه گذاری و تولید و همچنین ترغیب فعالان اقتصادی به فعالیت های سفته بازی داشته است.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7242" y="1083361"/>
            <a:ext cx="518187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رشد تشکيل سرمايه ثابت ناخالص به قيمت‌هاي ثابت سال 1395 طي دوره 1401 – 1391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(درصد)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69339"/>
              </p:ext>
            </p:extLst>
          </p:nvPr>
        </p:nvGraphicFramePr>
        <p:xfrm>
          <a:off x="504497" y="1384615"/>
          <a:ext cx="5397337" cy="377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368245" y="5525620"/>
            <a:ext cx="380436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متوسط نرخ رشد سالانه تشکيل سرمايه ثابت ناخالص کل، ماشين‌آلات و ساختمان طی دوره 1391 تا 1400 به‌ترتيب معادل </a:t>
            </a:r>
            <a:r>
              <a:rPr lang="fa-IR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6.9- ، 9.1- و 5.2-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 درصد می‌باشد.  </a:t>
            </a:r>
          </a:p>
        </p:txBody>
      </p:sp>
    </p:spTree>
    <p:extLst>
      <p:ext uri="{BB962C8B-B14F-4D97-AF65-F5344CB8AC3E}">
        <p14:creationId xmlns:p14="http://schemas.microsoft.com/office/powerpoint/2010/main" val="349594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3258</Words>
  <Application>Microsoft Office PowerPoint</Application>
  <PresentationFormat>Widescreen</PresentationFormat>
  <Paragraphs>662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 b titr 18</vt:lpstr>
      <vt:lpstr>Arial</vt:lpstr>
      <vt:lpstr>AvenirNextW1G-Bold</vt:lpstr>
      <vt:lpstr>B Nazanin</vt:lpstr>
      <vt:lpstr>B Titr</vt:lpstr>
      <vt:lpstr>Calibri</vt:lpstr>
      <vt:lpstr>Calibri Light</vt:lpstr>
      <vt:lpstr>Century Gothic</vt:lpstr>
      <vt:lpstr>IPT Nazanin</vt:lpstr>
      <vt:lpstr>IPT Titr</vt:lpstr>
      <vt:lpstr>IranNastaliq</vt:lpstr>
      <vt:lpstr>IRANSans</vt:lpstr>
      <vt:lpstr>Nazanin</vt:lpstr>
      <vt:lpstr>Showcard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t.khabbazi</dc:creator>
  <cp:lastModifiedBy>user</cp:lastModifiedBy>
  <cp:revision>2258</cp:revision>
  <cp:lastPrinted>2023-06-10T09:08:32Z</cp:lastPrinted>
  <dcterms:created xsi:type="dcterms:W3CDTF">2022-10-31T08:24:25Z</dcterms:created>
  <dcterms:modified xsi:type="dcterms:W3CDTF">2023-06-12T09:00:03Z</dcterms:modified>
</cp:coreProperties>
</file>